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57" r:id="rId3"/>
    <p:sldId id="258" r:id="rId4"/>
    <p:sldId id="259" r:id="rId5"/>
    <p:sldId id="271" r:id="rId6"/>
    <p:sldId id="272" r:id="rId7"/>
    <p:sldId id="269" r:id="rId8"/>
    <p:sldId id="263" r:id="rId9"/>
    <p:sldId id="264" r:id="rId10"/>
    <p:sldId id="261" r:id="rId11"/>
    <p:sldId id="273" r:id="rId12"/>
    <p:sldId id="274" r:id="rId13"/>
    <p:sldId id="265" r:id="rId14"/>
    <p:sldId id="266" r:id="rId15"/>
    <p:sldId id="275" r:id="rId16"/>
    <p:sldId id="270" r:id="rId17"/>
    <p:sldId id="276" r:id="rId18"/>
    <p:sldId id="267" r:id="rId19"/>
    <p:sldId id="262" r:id="rId20"/>
    <p:sldId id="268" r:id="rId21"/>
  </p:sldIdLst>
  <p:sldSz cx="12192000" cy="6858000"/>
  <p:notesSz cx="6858000" cy="9144000"/>
  <p:embeddedFontLst>
    <p:embeddedFont>
      <p:font typeface="Times"/>
      <p:regular r:id="rId23"/>
      <p:bold r:id="rId24"/>
      <p:italic r:id="rId25"/>
      <p:boldItalic r:id="rId26"/>
    </p:embeddedFont>
    <p:embeddedFont>
      <p:font typeface="Verdana" panose="020B0604030504040204" pitchFamily="34" charset="0"/>
      <p:regular r:id="rId27"/>
      <p:bold r:id="rId28"/>
      <p:italic r:id="rId29"/>
      <p:boldItalic r:id="rId30"/>
    </p:embeddedFont>
    <p:embeddedFont>
      <p:font typeface="Work Sans Light" pitchFamily="2" charset="0"/>
      <p:regular r:id="rId31"/>
      <p:bold r:id="rId32"/>
      <p:italic r:id="rId33"/>
      <p:boldItalic r:id="rId34"/>
    </p:embeddedFont>
    <p:embeddedFont>
      <p:font typeface="Work Sans Medium"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9" roundtripDataSignature="AMtx7mjG4cfwArAYAZt4K/8vIb33TtC8G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5244B3-2897-4041-B444-2D9831572779}" v="554" dt="2025-09-16T06:21:25.745"/>
    <p1510:client id="{886C17A8-EAA9-4EE2-878B-8559D8893709}" v="30" dt="2025-09-16T03:16:19.3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562" y="3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customschemas.google.com/relationships/presentationmetadata" Target="meta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media/image1.png>
</file>

<file path=ppt/media/image10.png>
</file>

<file path=ppt/media/image11.jpeg>
</file>

<file path=ppt/media/image12.jpeg>
</file>

<file path=ppt/media/image13.png>
</file>

<file path=ppt/media/image14.jpeg>
</file>

<file path=ppt/media/image15.jpe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639377b4cd_5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g3639377b4cd_5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a:extLst>
            <a:ext uri="{FF2B5EF4-FFF2-40B4-BE49-F238E27FC236}">
              <a16:creationId xmlns:a16="http://schemas.microsoft.com/office/drawing/2014/main" id="{AA01AB72-1676-39F2-19B1-CF9F3573A7CE}"/>
            </a:ext>
          </a:extLst>
        </p:cNvPr>
        <p:cNvGrpSpPr/>
        <p:nvPr/>
      </p:nvGrpSpPr>
      <p:grpSpPr>
        <a:xfrm>
          <a:off x="0" y="0"/>
          <a:ext cx="0" cy="0"/>
          <a:chOff x="0" y="0"/>
          <a:chExt cx="0" cy="0"/>
        </a:xfrm>
      </p:grpSpPr>
      <p:sp>
        <p:nvSpPr>
          <p:cNvPr id="140" name="Google Shape;140;g3639377b4cd_5_6:notes">
            <a:extLst>
              <a:ext uri="{FF2B5EF4-FFF2-40B4-BE49-F238E27FC236}">
                <a16:creationId xmlns:a16="http://schemas.microsoft.com/office/drawing/2014/main" id="{A7E80B39-3D7B-7AF7-0A2E-0C985562F0D6}"/>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g3639377b4cd_5_6:notes">
            <a:extLst>
              <a:ext uri="{FF2B5EF4-FFF2-40B4-BE49-F238E27FC236}">
                <a16:creationId xmlns:a16="http://schemas.microsoft.com/office/drawing/2014/main" id="{8C6C0979-B6BA-A79B-A135-46CFEAB25A7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28044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a:extLst>
            <a:ext uri="{FF2B5EF4-FFF2-40B4-BE49-F238E27FC236}">
              <a16:creationId xmlns:a16="http://schemas.microsoft.com/office/drawing/2014/main" id="{0348E8C0-F25B-E047-222D-161BB3B286AD}"/>
            </a:ext>
          </a:extLst>
        </p:cNvPr>
        <p:cNvGrpSpPr/>
        <p:nvPr/>
      </p:nvGrpSpPr>
      <p:grpSpPr>
        <a:xfrm>
          <a:off x="0" y="0"/>
          <a:ext cx="0" cy="0"/>
          <a:chOff x="0" y="0"/>
          <a:chExt cx="0" cy="0"/>
        </a:xfrm>
      </p:grpSpPr>
      <p:sp>
        <p:nvSpPr>
          <p:cNvPr id="178" name="Google Shape;178;p9:notes">
            <a:extLst>
              <a:ext uri="{FF2B5EF4-FFF2-40B4-BE49-F238E27FC236}">
                <a16:creationId xmlns:a16="http://schemas.microsoft.com/office/drawing/2014/main" id="{6CD1DFDD-7805-1DB7-CB31-BFE4734D2B4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79" name="Google Shape;179;p9:notes">
            <a:extLst>
              <a:ext uri="{FF2B5EF4-FFF2-40B4-BE49-F238E27FC236}">
                <a16:creationId xmlns:a16="http://schemas.microsoft.com/office/drawing/2014/main" id="{67A89CA2-A1E2-0ABA-751A-FDEEB544DD5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44768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915C9AB4-9C4C-AB72-E9C4-CB2539A9492E}"/>
            </a:ext>
          </a:extLst>
        </p:cNvPr>
        <p:cNvGrpSpPr/>
        <p:nvPr/>
      </p:nvGrpSpPr>
      <p:grpSpPr>
        <a:xfrm>
          <a:off x="0" y="0"/>
          <a:ext cx="0" cy="0"/>
          <a:chOff x="0" y="0"/>
          <a:chExt cx="0" cy="0"/>
        </a:xfrm>
      </p:grpSpPr>
      <p:sp>
        <p:nvSpPr>
          <p:cNvPr id="187" name="Google Shape;187;p11:notes">
            <a:extLst>
              <a:ext uri="{FF2B5EF4-FFF2-40B4-BE49-F238E27FC236}">
                <a16:creationId xmlns:a16="http://schemas.microsoft.com/office/drawing/2014/main" id="{35ED6C3D-8DD3-E4E2-F2C8-8B4C2F9F7DE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11:notes">
            <a:extLst>
              <a:ext uri="{FF2B5EF4-FFF2-40B4-BE49-F238E27FC236}">
                <a16:creationId xmlns:a16="http://schemas.microsoft.com/office/drawing/2014/main" id="{25C6C504-2BB1-839C-BABB-5EF660B0DA0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98648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24405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54CFF3C5-2D4F-E48E-9DE9-49925E2EC1A2}"/>
            </a:ext>
          </a:extLst>
        </p:cNvPr>
        <p:cNvGrpSpPr/>
        <p:nvPr/>
      </p:nvGrpSpPr>
      <p:grpSpPr>
        <a:xfrm>
          <a:off x="0" y="0"/>
          <a:ext cx="0" cy="0"/>
          <a:chOff x="0" y="0"/>
          <a:chExt cx="0" cy="0"/>
        </a:xfrm>
      </p:grpSpPr>
      <p:sp>
        <p:nvSpPr>
          <p:cNvPr id="187" name="Google Shape;187;p11:notes">
            <a:extLst>
              <a:ext uri="{FF2B5EF4-FFF2-40B4-BE49-F238E27FC236}">
                <a16:creationId xmlns:a16="http://schemas.microsoft.com/office/drawing/2014/main" id="{FCDA4A12-2C13-78FD-D102-58284A8F391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11:notes">
            <a:extLst>
              <a:ext uri="{FF2B5EF4-FFF2-40B4-BE49-F238E27FC236}">
                <a16:creationId xmlns:a16="http://schemas.microsoft.com/office/drawing/2014/main" id="{95DAB9EB-CC8B-D80A-F776-9AFC79BB1BA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050475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a:extLst>
            <a:ext uri="{FF2B5EF4-FFF2-40B4-BE49-F238E27FC236}">
              <a16:creationId xmlns:a16="http://schemas.microsoft.com/office/drawing/2014/main" id="{BCF6A747-BD1D-1B26-488E-272B01BD2222}"/>
            </a:ext>
          </a:extLst>
        </p:cNvPr>
        <p:cNvGrpSpPr/>
        <p:nvPr/>
      </p:nvGrpSpPr>
      <p:grpSpPr>
        <a:xfrm>
          <a:off x="0" y="0"/>
          <a:ext cx="0" cy="0"/>
          <a:chOff x="0" y="0"/>
          <a:chExt cx="0" cy="0"/>
        </a:xfrm>
      </p:grpSpPr>
      <p:sp>
        <p:nvSpPr>
          <p:cNvPr id="131" name="Google Shape;131;g3639377b4cd_3_110:notes">
            <a:extLst>
              <a:ext uri="{FF2B5EF4-FFF2-40B4-BE49-F238E27FC236}">
                <a16:creationId xmlns:a16="http://schemas.microsoft.com/office/drawing/2014/main" id="{B99DD5BD-629E-C3BC-9CD5-B03C8021CF6D}"/>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3639377b4cd_3_110:notes">
            <a:extLst>
              <a:ext uri="{FF2B5EF4-FFF2-40B4-BE49-F238E27FC236}">
                <a16:creationId xmlns:a16="http://schemas.microsoft.com/office/drawing/2014/main" id="{7C0A6AAE-DCA0-5A62-1B98-0279EB926A4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84311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a:extLst>
            <a:ext uri="{FF2B5EF4-FFF2-40B4-BE49-F238E27FC236}">
              <a16:creationId xmlns:a16="http://schemas.microsoft.com/office/drawing/2014/main" id="{F3D52D65-D5B2-8386-61DE-41187D89AD11}"/>
            </a:ext>
          </a:extLst>
        </p:cNvPr>
        <p:cNvGrpSpPr/>
        <p:nvPr/>
      </p:nvGrpSpPr>
      <p:grpSpPr>
        <a:xfrm>
          <a:off x="0" y="0"/>
          <a:ext cx="0" cy="0"/>
          <a:chOff x="0" y="0"/>
          <a:chExt cx="0" cy="0"/>
        </a:xfrm>
      </p:grpSpPr>
      <p:sp>
        <p:nvSpPr>
          <p:cNvPr id="131" name="Google Shape;131;g3639377b4cd_3_110:notes">
            <a:extLst>
              <a:ext uri="{FF2B5EF4-FFF2-40B4-BE49-F238E27FC236}">
                <a16:creationId xmlns:a16="http://schemas.microsoft.com/office/drawing/2014/main" id="{D0262FB2-5F76-90F6-48B2-4DF0A4B48A51}"/>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3639377b4cd_3_110:notes">
            <a:extLst>
              <a:ext uri="{FF2B5EF4-FFF2-40B4-BE49-F238E27FC236}">
                <a16:creationId xmlns:a16="http://schemas.microsoft.com/office/drawing/2014/main" id="{DE757383-A682-5EB0-F69C-1553EBC850B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9446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639377b4cd_3_1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3639377b4cd_3_1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8581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9" name="Google Shape;15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16"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6"/>
        <p:cNvGrpSpPr/>
        <p:nvPr/>
      </p:nvGrpSpPr>
      <p:grpSpPr>
        <a:xfrm>
          <a:off x="0" y="0"/>
          <a:ext cx="0" cy="0"/>
          <a:chOff x="0" y="0"/>
          <a:chExt cx="0" cy="0"/>
        </a:xfrm>
      </p:grpSpPr>
      <p:sp>
        <p:nvSpPr>
          <p:cNvPr id="57" name="Google Shape;57;p2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2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2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2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2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5"/>
        <p:cNvGrpSpPr/>
        <p:nvPr/>
      </p:nvGrpSpPr>
      <p:grpSpPr>
        <a:xfrm>
          <a:off x="0" y="0"/>
          <a:ext cx="0" cy="0"/>
          <a:chOff x="0" y="0"/>
          <a:chExt cx="0" cy="0"/>
        </a:xfrm>
      </p:grpSpPr>
      <p:sp>
        <p:nvSpPr>
          <p:cNvPr id="66" name="Google Shape;66;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0"/>
        <p:cNvGrpSpPr/>
        <p:nvPr/>
      </p:nvGrpSpPr>
      <p:grpSpPr>
        <a:xfrm>
          <a:off x="0" y="0"/>
          <a:ext cx="0" cy="0"/>
          <a:chOff x="0" y="0"/>
          <a:chExt cx="0" cy="0"/>
        </a:xfrm>
      </p:grpSpPr>
      <p:sp>
        <p:nvSpPr>
          <p:cNvPr id="71" name="Google Shape;71;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2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2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7"/>
        <p:cNvGrpSpPr/>
        <p:nvPr/>
      </p:nvGrpSpPr>
      <p:grpSpPr>
        <a:xfrm>
          <a:off x="0" y="0"/>
          <a:ext cx="0" cy="0"/>
          <a:chOff x="0" y="0"/>
          <a:chExt cx="0" cy="0"/>
        </a:xfrm>
      </p:grpSpPr>
      <p:sp>
        <p:nvSpPr>
          <p:cNvPr id="78" name="Google Shape;78;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28"/>
          <p:cNvSpPr>
            <a:spLocks noGrp="1"/>
          </p:cNvSpPr>
          <p:nvPr>
            <p:ph type="pic" idx="2"/>
          </p:nvPr>
        </p:nvSpPr>
        <p:spPr>
          <a:xfrm>
            <a:off x="5183188" y="987425"/>
            <a:ext cx="6172200" cy="4873625"/>
          </a:xfrm>
          <a:prstGeom prst="rect">
            <a:avLst/>
          </a:prstGeom>
          <a:noFill/>
          <a:ln>
            <a:noFill/>
          </a:ln>
        </p:spPr>
      </p:sp>
      <p:sp>
        <p:nvSpPr>
          <p:cNvPr id="80" name="Google Shape;80;p2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4"/>
        <p:cNvGrpSpPr/>
        <p:nvPr/>
      </p:nvGrpSpPr>
      <p:grpSpPr>
        <a:xfrm>
          <a:off x="0" y="0"/>
          <a:ext cx="0" cy="0"/>
          <a:chOff x="0" y="0"/>
          <a:chExt cx="0" cy="0"/>
        </a:xfrm>
      </p:grpSpPr>
      <p:sp>
        <p:nvSpPr>
          <p:cNvPr id="85" name="Google Shape;85;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2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90"/>
        <p:cNvGrpSpPr/>
        <p:nvPr/>
      </p:nvGrpSpPr>
      <p:grpSpPr>
        <a:xfrm>
          <a:off x="0" y="0"/>
          <a:ext cx="0" cy="0"/>
          <a:chOff x="0" y="0"/>
          <a:chExt cx="0" cy="0"/>
        </a:xfrm>
      </p:grpSpPr>
      <p:sp>
        <p:nvSpPr>
          <p:cNvPr id="91" name="Google Shape;91;p3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3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17"/>
        <p:cNvGrpSpPr/>
        <p:nvPr/>
      </p:nvGrpSpPr>
      <p:grpSpPr>
        <a:xfrm>
          <a:off x="0" y="0"/>
          <a:ext cx="0" cy="0"/>
          <a:chOff x="0" y="0"/>
          <a:chExt cx="0" cy="0"/>
        </a:xfrm>
      </p:grpSpPr>
      <p:pic>
        <p:nvPicPr>
          <p:cNvPr id="18" name="Google Shape;18;p17"/>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9"/>
        <p:cNvGrpSpPr/>
        <p:nvPr/>
      </p:nvGrpSpPr>
      <p:grpSpPr>
        <a:xfrm>
          <a:off x="0" y="0"/>
          <a:ext cx="0" cy="0"/>
          <a:chOff x="0" y="0"/>
          <a:chExt cx="0" cy="0"/>
        </a:xfrm>
      </p:grpSpPr>
      <p:pic>
        <p:nvPicPr>
          <p:cNvPr id="20" name="Google Shape;20;p18"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1" name="Google Shape;21;p18"/>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
        <p:cNvGrpSpPr/>
        <p:nvPr/>
      </p:nvGrpSpPr>
      <p:grpSpPr>
        <a:xfrm>
          <a:off x="0" y="0"/>
          <a:ext cx="0" cy="0"/>
          <a:chOff x="0" y="0"/>
          <a:chExt cx="0" cy="0"/>
        </a:xfrm>
      </p:grpSpPr>
      <p:sp>
        <p:nvSpPr>
          <p:cNvPr id="28" name="Google Shape;28;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1"/>
        <p:cNvGrpSpPr/>
        <p:nvPr/>
      </p:nvGrpSpPr>
      <p:grpSpPr>
        <a:xfrm>
          <a:off x="0" y="0"/>
          <a:ext cx="0" cy="0"/>
          <a:chOff x="0" y="0"/>
          <a:chExt cx="0" cy="0"/>
        </a:xfrm>
      </p:grpSpPr>
      <p:sp>
        <p:nvSpPr>
          <p:cNvPr id="32" name="Google Shape;32;p2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2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4" name="Google Shape;34;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7"/>
        <p:cNvGrpSpPr/>
        <p:nvPr/>
      </p:nvGrpSpPr>
      <p:grpSpPr>
        <a:xfrm>
          <a:off x="0" y="0"/>
          <a:ext cx="0" cy="0"/>
          <a:chOff x="0" y="0"/>
          <a:chExt cx="0" cy="0"/>
        </a:xfrm>
      </p:grpSpPr>
      <p:sp>
        <p:nvSpPr>
          <p:cNvPr id="38" name="Google Shape;38;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3"/>
        <p:cNvGrpSpPr/>
        <p:nvPr/>
      </p:nvGrpSpPr>
      <p:grpSpPr>
        <a:xfrm>
          <a:off x="0" y="0"/>
          <a:ext cx="0" cy="0"/>
          <a:chOff x="0" y="0"/>
          <a:chExt cx="0" cy="0"/>
        </a:xfrm>
      </p:grpSpPr>
      <p:sp>
        <p:nvSpPr>
          <p:cNvPr id="44" name="Google Shape;44;p2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2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6" name="Google Shape;46;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9"/>
        <p:cNvGrpSpPr/>
        <p:nvPr/>
      </p:nvGrpSpPr>
      <p:grpSpPr>
        <a:xfrm>
          <a:off x="0" y="0"/>
          <a:ext cx="0" cy="0"/>
          <a:chOff x="0" y="0"/>
          <a:chExt cx="0" cy="0"/>
        </a:xfrm>
      </p:grpSpPr>
      <p:sp>
        <p:nvSpPr>
          <p:cNvPr id="50" name="Google Shape;5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2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7.jpe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8" Type="http://schemas.openxmlformats.org/officeDocument/2006/relationships/hyperlink" Target="https://docs.google.com/spreadsheets/d/1f7tnnOKpb_2ppP3jluL55B02YG7nvNx5/edit?usp=drive_link&amp;ouid=106337483190684096692&amp;rtpof=true&amp;sd=true" TargetMode="External"/><Relationship Id="rId13" Type="http://schemas.openxmlformats.org/officeDocument/2006/relationships/hyperlink" Target="https://drive.google.com/file/d/1XhnwSesfbztgRyGFO2qfTiWxTnDxMRyB/view?usp=drive_link" TargetMode="External"/><Relationship Id="rId3" Type="http://schemas.openxmlformats.org/officeDocument/2006/relationships/hyperlink" Target="https://drive.google.com/file/d/1nTHVubTvZcI4CPC9qbmeGmhg_u0YNHAM/view?usp=drive_link" TargetMode="External"/><Relationship Id="rId7" Type="http://schemas.openxmlformats.org/officeDocument/2006/relationships/hyperlink" Target="https://drive.google.com/file/d/1oFd_3v4xeUBteMxFpjIGN2f5catYvE7K/view" TargetMode="External"/><Relationship Id="rId12" Type="http://schemas.openxmlformats.org/officeDocument/2006/relationships/hyperlink" Target="https://drive.google.com/file/d/1CPXpq_quB003cD_YLPmiKUx7ePrn5l6p/view?usp=drive_link" TargetMode="External"/><Relationship Id="rId17" Type="http://schemas.openxmlformats.org/officeDocument/2006/relationships/image" Target="../media/image6.png"/><Relationship Id="rId2" Type="http://schemas.openxmlformats.org/officeDocument/2006/relationships/notesSlide" Target="../notesSlides/notesSlide18.xml"/><Relationship Id="rId16" Type="http://schemas.openxmlformats.org/officeDocument/2006/relationships/hyperlink" Target="https://drive.google.com/drive/folders/1ixiMZCSqUYtqxW2prpJOv6OHjM3jGaS8?usp=sharing" TargetMode="External"/><Relationship Id="rId1" Type="http://schemas.openxmlformats.org/officeDocument/2006/relationships/slideLayout" Target="../slideLayouts/slideLayout4.xml"/><Relationship Id="rId6" Type="http://schemas.openxmlformats.org/officeDocument/2006/relationships/hyperlink" Target="https://drive.google.com/file/d/151jualnKd6Kgk_wU1xQnPg7rPO6HMPsI/view?usp=sharing" TargetMode="External"/><Relationship Id="rId11" Type="http://schemas.openxmlformats.org/officeDocument/2006/relationships/hyperlink" Target="https://drive.google.com/file/d/1p_YxJmqDmTxYHK1uZ4WCSGJUXSoyI6sm/view?usp=drive_link" TargetMode="External"/><Relationship Id="rId5" Type="http://schemas.openxmlformats.org/officeDocument/2006/relationships/hyperlink" Target="https://docs.google.com/document/d/1QkZ7WWZiGUmqZ70WMKk1HZH43xekb20a/edit?usp=sharing&amp;ouid=106337483190684096692&amp;rtpof=true&amp;sd=true" TargetMode="External"/><Relationship Id="rId15" Type="http://schemas.openxmlformats.org/officeDocument/2006/relationships/hyperlink" Target="https://drive.google.com/drive/folders/1NUblBjI3AU5VKle4zRN55CMGcjaasPD1?usp=sharing" TargetMode="External"/><Relationship Id="rId10" Type="http://schemas.openxmlformats.org/officeDocument/2006/relationships/hyperlink" Target="https://docs.google.com/spreadsheets/d/19DzOoLNgwoCchUcordJyXmyzKBYjrx76/edit?usp=sharing&amp;ouid=111965424749381631558&amp;rtpof=true&amp;sd=true" TargetMode="External"/><Relationship Id="rId4" Type="http://schemas.openxmlformats.org/officeDocument/2006/relationships/hyperlink" Target="https://forms.gle/G943wx9jjg1aSx1v7" TargetMode="External"/><Relationship Id="rId9" Type="http://schemas.openxmlformats.org/officeDocument/2006/relationships/hyperlink" Target="https://drive.google.com/file/d/1nyKKH33NekEpV_EtIfb3txztgRzZGeK5/view?usp=drive_link" TargetMode="External"/><Relationship Id="rId14" Type="http://schemas.openxmlformats.org/officeDocument/2006/relationships/hyperlink" Target="https://github.com/DuvierOlmos/AgroSoft-Beta.git"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www.udea.edu.co/wps/portal/udea/web/inicio/udea-noticias/udea-noticia/!ut/p/z0/fYy9DsIwEINfhaUjulBKgLFiQEIMDAi1t6AjidqDNtefgHh8WhgQC4tlf7INCBmgpwcXFFg8VUPOUZ9X6008SxO1VzrRKtWHZLGMt_PjScEO8H9heOBr22IKaMQH9wyQNdIFqu7WUaSo_02l1O7jR514CWyY-ki9156tjK0v7sWws2QHWnQyNVJJfWGC5ob5C9oj2kQ!/#:~:text=El%20sector%20agr%C3%ADcola%20en%20Colombia,no%20permite%20estabilizar%20su%20actividad"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hyperlink" Target="about:blank" TargetMode="External"/><Relationship Id="rId4" Type="http://schemas.openxmlformats.org/officeDocument/2006/relationships/hyperlink" Target="https://openknowledge.fao.org/server/api/core/bitstreams/65e7524f-9f38-4e3c-b98c-e25a45737800/conten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
          <p:cNvSpPr txBox="1"/>
          <p:nvPr/>
        </p:nvSpPr>
        <p:spPr>
          <a:xfrm>
            <a:off x="1690141" y="3013500"/>
            <a:ext cx="6453678" cy="83099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MX" sz="4800" b="1" i="0" u="none" strike="noStrike" cap="none">
                <a:solidFill>
                  <a:srgbClr val="3F3F3F"/>
                </a:solidFill>
                <a:latin typeface="Times"/>
                <a:ea typeface="Times"/>
                <a:cs typeface="Times"/>
                <a:sym typeface="Times"/>
              </a:rPr>
              <a:t>Agro</a:t>
            </a:r>
            <a:r>
              <a:rPr lang="es-MX" sz="4800" b="1">
                <a:solidFill>
                  <a:srgbClr val="3F3F3F"/>
                </a:solidFill>
                <a:latin typeface="Times"/>
                <a:ea typeface="Times"/>
                <a:cs typeface="Times"/>
                <a:sym typeface="Times"/>
              </a:rPr>
              <a:t>S</a:t>
            </a:r>
            <a:r>
              <a:rPr lang="es-MX" sz="4800" b="1" i="0" u="none" strike="noStrike" cap="none">
                <a:solidFill>
                  <a:srgbClr val="3F3F3F"/>
                </a:solidFill>
                <a:latin typeface="Times"/>
                <a:ea typeface="Times"/>
                <a:cs typeface="Times"/>
                <a:sym typeface="Times"/>
              </a:rPr>
              <a:t>oft</a:t>
            </a:r>
            <a:endParaRPr sz="4800" b="1">
              <a:solidFill>
                <a:srgbClr val="3F3F3F"/>
              </a:solidFill>
              <a:latin typeface="Times"/>
              <a:ea typeface="Times"/>
              <a:cs typeface="Times"/>
              <a:sym typeface="Times"/>
            </a:endParaRPr>
          </a:p>
        </p:txBody>
      </p:sp>
      <p:sp>
        <p:nvSpPr>
          <p:cNvPr id="102" name="Google Shape;102;p1"/>
          <p:cNvSpPr txBox="1"/>
          <p:nvPr/>
        </p:nvSpPr>
        <p:spPr>
          <a:xfrm>
            <a:off x="6498769" y="2761818"/>
            <a:ext cx="2001545" cy="1334363"/>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Work Sans Light"/>
              <a:ea typeface="Work Sans Light"/>
              <a:cs typeface="Work Sans Light"/>
              <a:sym typeface="Work Sans Light"/>
            </a:endParaRPr>
          </a:p>
        </p:txBody>
      </p:sp>
      <p:sp>
        <p:nvSpPr>
          <p:cNvPr id="103" name="Google Shape;103;p1"/>
          <p:cNvSpPr txBox="1"/>
          <p:nvPr/>
        </p:nvSpPr>
        <p:spPr>
          <a:xfrm>
            <a:off x="8500314" y="2761818"/>
            <a:ext cx="2001545" cy="1334363"/>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a:solidFill>
                  <a:schemeClr val="dk1"/>
                </a:solidFill>
                <a:latin typeface="Work Sans Light"/>
                <a:ea typeface="Work Sans Light"/>
                <a:cs typeface="Work Sans Light"/>
                <a:sym typeface="Work Sans Light"/>
              </a:rPr>
              <a:t>Logo Empresa</a:t>
            </a:r>
            <a:endParaRPr/>
          </a:p>
        </p:txBody>
      </p:sp>
      <p:pic>
        <p:nvPicPr>
          <p:cNvPr id="104" name="Google Shape;104;p1"/>
          <p:cNvPicPr preferRelativeResize="0"/>
          <p:nvPr/>
        </p:nvPicPr>
        <p:blipFill rotWithShape="1">
          <a:blip r:embed="rId3">
            <a:alphaModFix/>
          </a:blip>
          <a:srcRect/>
          <a:stretch/>
        </p:blipFill>
        <p:spPr>
          <a:xfrm>
            <a:off x="6777323" y="2659637"/>
            <a:ext cx="1444437" cy="153872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3639377b4cd_5_6"/>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dirty="0">
                <a:solidFill>
                  <a:schemeClr val="lt1"/>
                </a:solidFill>
                <a:latin typeface="Times"/>
                <a:ea typeface="Times"/>
                <a:cs typeface="Times"/>
                <a:sym typeface="Times"/>
              </a:rPr>
              <a:t>Justificación</a:t>
            </a:r>
            <a:endParaRPr dirty="0">
              <a:latin typeface="Times"/>
              <a:ea typeface="Times"/>
              <a:cs typeface="Times"/>
              <a:sym typeface="Times"/>
            </a:endParaRPr>
          </a:p>
        </p:txBody>
      </p:sp>
      <p:sp>
        <p:nvSpPr>
          <p:cNvPr id="144" name="Google Shape;144;g3639377b4cd_5_6"/>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45" name="Google Shape;145;g3639377b4cd_5_6"/>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46" name="Google Shape;146;g3639377b4cd_5_6"/>
          <p:cNvSpPr txBox="1"/>
          <p:nvPr/>
        </p:nvSpPr>
        <p:spPr>
          <a:xfrm>
            <a:off x="457863" y="1999822"/>
            <a:ext cx="5256173" cy="4330376"/>
          </a:xfrm>
          <a:prstGeom prst="rect">
            <a:avLst/>
          </a:prstGeom>
          <a:noFill/>
          <a:ln>
            <a:noFill/>
          </a:ln>
        </p:spPr>
        <p:txBody>
          <a:bodyPr spcFirstLastPara="1" wrap="square" lIns="91425" tIns="45700" rIns="91425" bIns="45700" anchor="t" anchorCtr="0">
            <a:spAutoFit/>
          </a:bodyPr>
          <a:lstStyle/>
          <a:p>
            <a:pPr marL="0" lvl="0" indent="0" algn="just" rtl="0">
              <a:lnSpc>
                <a:spcPct val="115000"/>
              </a:lnSpc>
              <a:spcBef>
                <a:spcPts val="1200"/>
              </a:spcBef>
              <a:spcAft>
                <a:spcPts val="0"/>
              </a:spcAft>
              <a:buNone/>
            </a:pPr>
            <a:r>
              <a:rPr lang="es-MX" dirty="0">
                <a:latin typeface="Times New Roman" panose="02020603050405020304" pitchFamily="18" charset="0"/>
                <a:ea typeface="Times"/>
                <a:cs typeface="Times New Roman" panose="02020603050405020304" pitchFamily="18" charset="0"/>
                <a:sym typeface="Times"/>
              </a:rPr>
              <a:t>	La gestión de </a:t>
            </a:r>
            <a:r>
              <a:rPr lang="es-MX" b="1" dirty="0">
                <a:latin typeface="Times New Roman" panose="02020603050405020304" pitchFamily="18" charset="0"/>
                <a:ea typeface="Times"/>
                <a:cs typeface="Times New Roman" panose="02020603050405020304" pitchFamily="18" charset="0"/>
                <a:sym typeface="Times"/>
              </a:rPr>
              <a:t>Ventas y pedidos</a:t>
            </a:r>
            <a:r>
              <a:rPr lang="es-MX" dirty="0">
                <a:latin typeface="Times New Roman" panose="02020603050405020304" pitchFamily="18" charset="0"/>
                <a:ea typeface="Times"/>
                <a:cs typeface="Times New Roman" panose="02020603050405020304" pitchFamily="18" charset="0"/>
                <a:sym typeface="Times"/>
              </a:rPr>
              <a:t>, abarca desde que un consumidor realiza una solicitud de producto hasta la confirmación y preparación del envío, se identifica la necesidad de optimizar la comunicación directa entre la organización, los productores y los consumidores respecto a las ventas y los tiempos de entrega.</a:t>
            </a:r>
            <a:endParaRPr dirty="0">
              <a:latin typeface="Times New Roman" panose="02020603050405020304" pitchFamily="18" charset="0"/>
              <a:ea typeface="Times"/>
              <a:cs typeface="Times New Roman" panose="02020603050405020304" pitchFamily="18" charset="0"/>
              <a:sym typeface="Times"/>
            </a:endParaRPr>
          </a:p>
          <a:p>
            <a:pPr marL="0" lvl="0" indent="0" algn="just" rtl="0">
              <a:lnSpc>
                <a:spcPct val="115000"/>
              </a:lnSpc>
              <a:spcBef>
                <a:spcPts val="1200"/>
              </a:spcBef>
              <a:spcAft>
                <a:spcPts val="0"/>
              </a:spcAft>
              <a:buNone/>
            </a:pPr>
            <a:r>
              <a:rPr lang="es-MX" dirty="0">
                <a:latin typeface="Times New Roman" panose="02020603050405020304" pitchFamily="18" charset="0"/>
                <a:ea typeface="Times"/>
                <a:cs typeface="Times New Roman" panose="02020603050405020304" pitchFamily="18" charset="0"/>
                <a:sym typeface="Times"/>
              </a:rPr>
              <a:t>El proceso de gestión de </a:t>
            </a:r>
            <a:r>
              <a:rPr lang="es-MX" b="1" dirty="0">
                <a:latin typeface="Times New Roman" panose="02020603050405020304" pitchFamily="18" charset="0"/>
                <a:ea typeface="Times"/>
                <a:cs typeface="Times New Roman" panose="02020603050405020304" pitchFamily="18" charset="0"/>
                <a:sym typeface="Times"/>
              </a:rPr>
              <a:t>Inventario y Productos</a:t>
            </a:r>
            <a:r>
              <a:rPr lang="es-MX" dirty="0">
                <a:latin typeface="Times New Roman" panose="02020603050405020304" pitchFamily="18" charset="0"/>
                <a:ea typeface="Times"/>
                <a:cs typeface="Times New Roman" panose="02020603050405020304" pitchFamily="18" charset="0"/>
                <a:sym typeface="Times"/>
              </a:rPr>
              <a:t>, incluye el registro de los productos agrícolas desde que ingresan al sistema, su clasificación, actualización de cantidades disponibles y la gestión de la información detallada de cada producto. Es indispensable un sistema que proporcione una visión precisa y en tiempo real del inventario disponible, evitando ventas de productos no existentes y la pérdida de oportunidades por falta de conocimiento del stock. </a:t>
            </a:r>
          </a:p>
          <a:p>
            <a:pPr marL="0" lvl="0" indent="0" algn="just" rtl="0">
              <a:lnSpc>
                <a:spcPct val="115000"/>
              </a:lnSpc>
              <a:spcBef>
                <a:spcPts val="1200"/>
              </a:spcBef>
              <a:spcAft>
                <a:spcPts val="0"/>
              </a:spcAft>
              <a:buNone/>
            </a:pPr>
            <a:endParaRPr dirty="0">
              <a:latin typeface="Times"/>
              <a:ea typeface="Times"/>
              <a:cs typeface="Times"/>
              <a:sym typeface="Times"/>
            </a:endParaRPr>
          </a:p>
          <a:p>
            <a:pPr marL="0" lvl="0" indent="0" algn="just" rtl="0">
              <a:lnSpc>
                <a:spcPct val="115000"/>
              </a:lnSpc>
              <a:spcBef>
                <a:spcPts val="1200"/>
              </a:spcBef>
              <a:spcAft>
                <a:spcPts val="1200"/>
              </a:spcAft>
              <a:buNone/>
            </a:pPr>
            <a:endParaRPr dirty="0">
              <a:latin typeface="Times"/>
              <a:ea typeface="Times"/>
              <a:cs typeface="Times"/>
              <a:sym typeface="Times"/>
            </a:endParaRPr>
          </a:p>
        </p:txBody>
      </p:sp>
      <p:pic>
        <p:nvPicPr>
          <p:cNvPr id="147" name="Google Shape;147;g3639377b4cd_5_6"/>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4098" name="Picture 2" descr="¿Por qué un tribunal suspendió provisionalmente la marca Panelada en ...">
            <a:extLst>
              <a:ext uri="{FF2B5EF4-FFF2-40B4-BE49-F238E27FC236}">
                <a16:creationId xmlns:a16="http://schemas.microsoft.com/office/drawing/2014/main" id="{2373E30A-1F4A-E0B3-EBEC-A880F7D53F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1134" y="2396066"/>
            <a:ext cx="4300538" cy="28670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a:extLst>
            <a:ext uri="{FF2B5EF4-FFF2-40B4-BE49-F238E27FC236}">
              <a16:creationId xmlns:a16="http://schemas.microsoft.com/office/drawing/2014/main" id="{CFCE1AFF-A18A-9E6A-DA30-13B830F6E164}"/>
            </a:ext>
          </a:extLst>
        </p:cNvPr>
        <p:cNvGrpSpPr/>
        <p:nvPr/>
      </p:nvGrpSpPr>
      <p:grpSpPr>
        <a:xfrm>
          <a:off x="0" y="0"/>
          <a:ext cx="0" cy="0"/>
          <a:chOff x="0" y="0"/>
          <a:chExt cx="0" cy="0"/>
        </a:xfrm>
      </p:grpSpPr>
      <p:sp>
        <p:nvSpPr>
          <p:cNvPr id="143" name="Google Shape;143;g3639377b4cd_5_6">
            <a:extLst>
              <a:ext uri="{FF2B5EF4-FFF2-40B4-BE49-F238E27FC236}">
                <a16:creationId xmlns:a16="http://schemas.microsoft.com/office/drawing/2014/main" id="{6016FD59-9C6A-F216-A613-5880FD39B00A}"/>
              </a:ext>
            </a:extLst>
          </p:cNvPr>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dirty="0">
                <a:solidFill>
                  <a:schemeClr val="lt1"/>
                </a:solidFill>
                <a:latin typeface="Times"/>
                <a:ea typeface="Times"/>
                <a:cs typeface="Times"/>
                <a:sym typeface="Times"/>
              </a:rPr>
              <a:t>Justificación</a:t>
            </a:r>
            <a:endParaRPr dirty="0">
              <a:latin typeface="Times"/>
              <a:ea typeface="Times"/>
              <a:cs typeface="Times"/>
              <a:sym typeface="Times"/>
            </a:endParaRPr>
          </a:p>
        </p:txBody>
      </p:sp>
      <p:sp>
        <p:nvSpPr>
          <p:cNvPr id="144" name="Google Shape;144;g3639377b4cd_5_6">
            <a:extLst>
              <a:ext uri="{FF2B5EF4-FFF2-40B4-BE49-F238E27FC236}">
                <a16:creationId xmlns:a16="http://schemas.microsoft.com/office/drawing/2014/main" id="{0E881267-216E-D30D-97BF-DB6B899F72AC}"/>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45" name="Google Shape;145;g3639377b4cd_5_6">
            <a:extLst>
              <a:ext uri="{FF2B5EF4-FFF2-40B4-BE49-F238E27FC236}">
                <a16:creationId xmlns:a16="http://schemas.microsoft.com/office/drawing/2014/main" id="{B70E9C9D-B1A0-0F8E-BCDF-54C628DFF6E2}"/>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pic>
        <p:nvPicPr>
          <p:cNvPr id="147" name="Google Shape;147;g3639377b4cd_5_6">
            <a:extLst>
              <a:ext uri="{FF2B5EF4-FFF2-40B4-BE49-F238E27FC236}">
                <a16:creationId xmlns:a16="http://schemas.microsoft.com/office/drawing/2014/main" id="{B9B73BC2-924B-4B8E-89FC-7DC20FC00476}"/>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sp>
        <p:nvSpPr>
          <p:cNvPr id="2" name="Google Shape;146;g3639377b4cd_5_6">
            <a:extLst>
              <a:ext uri="{FF2B5EF4-FFF2-40B4-BE49-F238E27FC236}">
                <a16:creationId xmlns:a16="http://schemas.microsoft.com/office/drawing/2014/main" id="{881B985B-DDB5-1323-2A81-36B40E1A529D}"/>
              </a:ext>
            </a:extLst>
          </p:cNvPr>
          <p:cNvSpPr txBox="1"/>
          <p:nvPr/>
        </p:nvSpPr>
        <p:spPr>
          <a:xfrm>
            <a:off x="2292688" y="2140500"/>
            <a:ext cx="6842695" cy="3705589"/>
          </a:xfrm>
          <a:prstGeom prst="rect">
            <a:avLst/>
          </a:prstGeom>
          <a:noFill/>
          <a:ln>
            <a:noFill/>
          </a:ln>
        </p:spPr>
        <p:txBody>
          <a:bodyPr spcFirstLastPara="1" wrap="square" lIns="91425" tIns="45700" rIns="91425" bIns="45700" anchor="t" anchorCtr="0">
            <a:spAutoFit/>
          </a:bodyPr>
          <a:lstStyle/>
          <a:p>
            <a:pPr marL="0" lvl="0" indent="0" algn="just" rtl="0">
              <a:lnSpc>
                <a:spcPct val="115000"/>
              </a:lnSpc>
              <a:spcBef>
                <a:spcPts val="1200"/>
              </a:spcBef>
              <a:spcAft>
                <a:spcPts val="0"/>
              </a:spcAft>
              <a:buNone/>
            </a:pPr>
            <a:r>
              <a:rPr lang="es-MX" dirty="0">
                <a:latin typeface="Times New Roman" panose="02020603050405020304" pitchFamily="18" charset="0"/>
                <a:ea typeface="Times"/>
                <a:cs typeface="Times New Roman" panose="02020603050405020304" pitchFamily="18" charset="0"/>
                <a:sym typeface="Times"/>
              </a:rPr>
              <a:t>	Requiere un módulo para administrar </a:t>
            </a:r>
            <a:r>
              <a:rPr lang="es-MX" b="1" dirty="0">
                <a:latin typeface="Times New Roman" panose="02020603050405020304" pitchFamily="18" charset="0"/>
                <a:ea typeface="Times"/>
                <a:cs typeface="Times New Roman" panose="02020603050405020304" pitchFamily="18" charset="0"/>
                <a:sym typeface="Times"/>
              </a:rPr>
              <a:t>ofertas y descuentos </a:t>
            </a:r>
            <a:r>
              <a:rPr lang="es-MX" dirty="0">
                <a:latin typeface="Times New Roman" panose="02020603050405020304" pitchFamily="18" charset="0"/>
                <a:ea typeface="Times"/>
                <a:cs typeface="Times New Roman" panose="02020603050405020304" pitchFamily="18" charset="0"/>
                <a:sym typeface="Times"/>
              </a:rPr>
              <a:t>de forma dinámica, permitiendo promociones que beneficien tanto a productores como a consumidores y que puedan adaptarse a la demanda o a la oferta de productos.</a:t>
            </a:r>
          </a:p>
          <a:p>
            <a:pPr algn="just">
              <a:lnSpc>
                <a:spcPct val="115000"/>
              </a:lnSpc>
              <a:spcBef>
                <a:spcPts val="1200"/>
              </a:spcBef>
            </a:pPr>
            <a:r>
              <a:rPr lang="es-ES" dirty="0">
                <a:latin typeface="Times New Roman" panose="02020603050405020304" pitchFamily="18" charset="0"/>
                <a:ea typeface="Times"/>
                <a:cs typeface="Times New Roman" panose="02020603050405020304" pitchFamily="18" charset="0"/>
                <a:sym typeface="Times"/>
              </a:rPr>
              <a:t>	Es fundamental un sistema que permita a los usuarios dejar </a:t>
            </a:r>
            <a:r>
              <a:rPr lang="es-ES" b="1" dirty="0">
                <a:latin typeface="Times New Roman" panose="02020603050405020304" pitchFamily="18" charset="0"/>
                <a:ea typeface="Times"/>
                <a:cs typeface="Times New Roman" panose="02020603050405020304" pitchFamily="18" charset="0"/>
                <a:sym typeface="Times"/>
              </a:rPr>
              <a:t>comentarios y reseñas </a:t>
            </a:r>
            <a:r>
              <a:rPr lang="es-ES" dirty="0">
                <a:latin typeface="Times New Roman" panose="02020603050405020304" pitchFamily="18" charset="0"/>
                <a:ea typeface="Times"/>
                <a:cs typeface="Times New Roman" panose="02020603050405020304" pitchFamily="18" charset="0"/>
                <a:sym typeface="Times"/>
              </a:rPr>
              <a:t>sobre los productos, y que estos puedan ser gestionados y respondidos por la empresa, fomentando la transparencia y la confianza. Requiere un módulo eficiente para </a:t>
            </a:r>
            <a:r>
              <a:rPr lang="es-ES" b="1" dirty="0">
                <a:latin typeface="Times New Roman" panose="02020603050405020304" pitchFamily="18" charset="0"/>
                <a:ea typeface="Times"/>
                <a:cs typeface="Times New Roman" panose="02020603050405020304" pitchFamily="18" charset="0"/>
                <a:sym typeface="Times"/>
              </a:rPr>
              <a:t>la gestión de PQRS</a:t>
            </a:r>
            <a:r>
              <a:rPr lang="es-ES" dirty="0">
                <a:latin typeface="Times New Roman" panose="02020603050405020304" pitchFamily="18" charset="0"/>
                <a:ea typeface="Times"/>
                <a:cs typeface="Times New Roman" panose="02020603050405020304" pitchFamily="18" charset="0"/>
                <a:sym typeface="Times"/>
              </a:rPr>
              <a:t>, asegurando un seguimiento oportuno y una resolución efectiva de las inquietudes de los usuarios, lo que impactará directamente en su satisfacción y fidelización.</a:t>
            </a:r>
          </a:p>
          <a:p>
            <a:pPr marL="0" lvl="0" indent="0" algn="just" rtl="0">
              <a:lnSpc>
                <a:spcPct val="115000"/>
              </a:lnSpc>
              <a:spcBef>
                <a:spcPts val="1200"/>
              </a:spcBef>
              <a:spcAft>
                <a:spcPts val="0"/>
              </a:spcAft>
              <a:buNone/>
            </a:pPr>
            <a:endParaRPr sz="1200" dirty="0">
              <a:latin typeface="Times New Roman" panose="02020603050405020304" pitchFamily="18" charset="0"/>
              <a:ea typeface="Times"/>
              <a:cs typeface="Times New Roman" panose="02020603050405020304" pitchFamily="18" charset="0"/>
              <a:sym typeface="Times"/>
            </a:endParaRPr>
          </a:p>
          <a:p>
            <a:pPr marL="0" lvl="0" indent="0" algn="just" rtl="0">
              <a:lnSpc>
                <a:spcPct val="115000"/>
              </a:lnSpc>
              <a:spcBef>
                <a:spcPts val="1200"/>
              </a:spcBef>
              <a:spcAft>
                <a:spcPts val="0"/>
              </a:spcAft>
              <a:buNone/>
            </a:pPr>
            <a:endParaRPr dirty="0">
              <a:latin typeface="Times"/>
              <a:ea typeface="Times"/>
              <a:cs typeface="Times"/>
              <a:sym typeface="Times"/>
            </a:endParaRPr>
          </a:p>
          <a:p>
            <a:pPr marL="0" lvl="0" indent="0" algn="just" rtl="0">
              <a:lnSpc>
                <a:spcPct val="115000"/>
              </a:lnSpc>
              <a:spcBef>
                <a:spcPts val="1200"/>
              </a:spcBef>
              <a:spcAft>
                <a:spcPts val="1200"/>
              </a:spcAft>
              <a:buNone/>
            </a:pPr>
            <a:endParaRPr dirty="0">
              <a:latin typeface="Times"/>
              <a:ea typeface="Times"/>
              <a:cs typeface="Times"/>
              <a:sym typeface="Times"/>
            </a:endParaRPr>
          </a:p>
        </p:txBody>
      </p:sp>
    </p:spTree>
    <p:extLst>
      <p:ext uri="{BB962C8B-B14F-4D97-AF65-F5344CB8AC3E}">
        <p14:creationId xmlns:p14="http://schemas.microsoft.com/office/powerpoint/2010/main" val="3664619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
          <a:extLst>
            <a:ext uri="{FF2B5EF4-FFF2-40B4-BE49-F238E27FC236}">
              <a16:creationId xmlns:a16="http://schemas.microsoft.com/office/drawing/2014/main" id="{F5601667-1BEF-8136-BA66-05197A2B66C5}"/>
            </a:ext>
          </a:extLst>
        </p:cNvPr>
        <p:cNvGrpSpPr/>
        <p:nvPr/>
      </p:nvGrpSpPr>
      <p:grpSpPr>
        <a:xfrm>
          <a:off x="0" y="0"/>
          <a:ext cx="0" cy="0"/>
          <a:chOff x="0" y="0"/>
          <a:chExt cx="0" cy="0"/>
        </a:xfrm>
      </p:grpSpPr>
      <p:sp>
        <p:nvSpPr>
          <p:cNvPr id="181" name="Google Shape;181;p9">
            <a:extLst>
              <a:ext uri="{FF2B5EF4-FFF2-40B4-BE49-F238E27FC236}">
                <a16:creationId xmlns:a16="http://schemas.microsoft.com/office/drawing/2014/main" id="{6E68F01F-A4D2-FE62-9A42-6B71A569F122}"/>
              </a:ext>
            </a:extLst>
          </p:cNvPr>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Alcance</a:t>
            </a:r>
            <a:endParaRPr>
              <a:latin typeface="Times"/>
              <a:ea typeface="Times"/>
              <a:cs typeface="Times"/>
              <a:sym typeface="Times"/>
            </a:endParaRPr>
          </a:p>
        </p:txBody>
      </p:sp>
      <p:sp>
        <p:nvSpPr>
          <p:cNvPr id="182" name="Google Shape;182;p9">
            <a:extLst>
              <a:ext uri="{FF2B5EF4-FFF2-40B4-BE49-F238E27FC236}">
                <a16:creationId xmlns:a16="http://schemas.microsoft.com/office/drawing/2014/main" id="{E63C3264-0401-F9EA-229B-18841C68214A}"/>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83" name="Google Shape;183;p9">
            <a:extLst>
              <a:ext uri="{FF2B5EF4-FFF2-40B4-BE49-F238E27FC236}">
                <a16:creationId xmlns:a16="http://schemas.microsoft.com/office/drawing/2014/main" id="{3BDE0EF2-92F2-F08A-BACD-9A72EF19F8F4}"/>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84" name="Google Shape;184;p9">
            <a:extLst>
              <a:ext uri="{FF2B5EF4-FFF2-40B4-BE49-F238E27FC236}">
                <a16:creationId xmlns:a16="http://schemas.microsoft.com/office/drawing/2014/main" id="{1DF9315B-72A4-79A5-A514-E32C7DF33CDE}"/>
              </a:ext>
            </a:extLst>
          </p:cNvPr>
          <p:cNvSpPr txBox="1"/>
          <p:nvPr/>
        </p:nvSpPr>
        <p:spPr>
          <a:xfrm>
            <a:off x="5232400" y="1776121"/>
            <a:ext cx="6307015" cy="4247276"/>
          </a:xfrm>
          <a:prstGeom prst="rect">
            <a:avLst/>
          </a:prstGeom>
          <a:noFill/>
          <a:ln>
            <a:noFill/>
          </a:ln>
        </p:spPr>
        <p:txBody>
          <a:bodyPr spcFirstLastPara="1" wrap="square" lIns="91425" tIns="45700" rIns="91425" bIns="45700" anchor="t" anchorCtr="0">
            <a:spAutoFit/>
          </a:bodyPr>
          <a:lstStyle/>
          <a:p>
            <a:pPr algn="just"/>
            <a:r>
              <a:rPr lang="es-MX" dirty="0">
                <a:solidFill>
                  <a:schemeClr val="dk1"/>
                </a:solidFill>
                <a:latin typeface="Times"/>
                <a:ea typeface="Times"/>
                <a:sym typeface="Times"/>
              </a:rPr>
              <a:t>	Tiene como objetivo principal mejorar la comercialización de productos agrícolas, conectando directamente a pequeños y medianos productores (campesinos) con los clientes finales. El sistema permitirá a los usuarios (productores y clientes) registrarse, crear y gestionar sus perfiles, incluyendo información relevante para la venta, productos ofrecidos y referencias.</a:t>
            </a:r>
          </a:p>
          <a:p>
            <a:pPr algn="just"/>
            <a:endParaRPr lang="en-US" dirty="0">
              <a:solidFill>
                <a:schemeClr val="dk1"/>
              </a:solidFill>
              <a:latin typeface="Times"/>
            </a:endParaRPr>
          </a:p>
          <a:p>
            <a:pPr algn="just"/>
            <a:r>
              <a:rPr lang="es-MX" dirty="0">
                <a:solidFill>
                  <a:schemeClr val="dk1"/>
                </a:solidFill>
                <a:latin typeface="Times"/>
                <a:ea typeface="Times"/>
              </a:rPr>
              <a:t>	El </a:t>
            </a:r>
            <a:r>
              <a:rPr lang="es-MX" dirty="0">
                <a:solidFill>
                  <a:schemeClr val="dk1"/>
                </a:solidFill>
                <a:latin typeface="Times"/>
                <a:ea typeface="Times"/>
                <a:sym typeface="Times"/>
              </a:rPr>
              <a:t>aplicativo incluirá un mercado en línea donde los productores podrán registrar sus productos y los clientes podrán buscarlos y comprarlos de manera eficiente. Además, contará con módulos como </a:t>
            </a:r>
            <a:r>
              <a:rPr lang="es-MX" b="1" dirty="0">
                <a:solidFill>
                  <a:schemeClr val="dk1"/>
                </a:solidFill>
                <a:latin typeface="Times"/>
                <a:ea typeface="Times"/>
                <a:sym typeface="Times"/>
              </a:rPr>
              <a:t>Inventario, Ventas, Compras, Descuentos y PQRS</a:t>
            </a:r>
            <a:r>
              <a:rPr lang="es-MX" dirty="0">
                <a:solidFill>
                  <a:schemeClr val="dk1"/>
                </a:solidFill>
                <a:latin typeface="Times"/>
                <a:ea typeface="Times"/>
                <a:sym typeface="Times"/>
              </a:rPr>
              <a:t>, que facilitarán una gestión integral del sistema:</a:t>
            </a:r>
            <a:endParaRPr lang="es-MX" dirty="0">
              <a:solidFill>
                <a:schemeClr val="dk1"/>
              </a:solidFill>
              <a:latin typeface="Times"/>
            </a:endParaRPr>
          </a:p>
          <a:p>
            <a:pPr algn="just"/>
            <a:endParaRPr lang="es-MX" dirty="0">
              <a:solidFill>
                <a:schemeClr val="dk1"/>
              </a:solidFill>
              <a:latin typeface="Times"/>
              <a:ea typeface="Times"/>
            </a:endParaRPr>
          </a:p>
          <a:p>
            <a:pPr marL="285750" indent="-285750" algn="just">
              <a:buChar char="•"/>
            </a:pPr>
            <a:r>
              <a:rPr lang="es-MX" b="1" dirty="0">
                <a:solidFill>
                  <a:schemeClr val="dk1"/>
                </a:solidFill>
                <a:latin typeface="Times"/>
                <a:ea typeface="Times"/>
                <a:sym typeface="Times"/>
              </a:rPr>
              <a:t>Inventario</a:t>
            </a:r>
            <a:r>
              <a:rPr lang="es-MX" dirty="0">
                <a:solidFill>
                  <a:schemeClr val="dk1"/>
                </a:solidFill>
                <a:latin typeface="Times"/>
                <a:ea typeface="Times"/>
                <a:sym typeface="Times"/>
              </a:rPr>
              <a:t>: para administrar la disponibilidad de productos, entradas y salidas.</a:t>
            </a:r>
            <a:endParaRPr lang="es-MX" dirty="0">
              <a:solidFill>
                <a:schemeClr val="dk1"/>
              </a:solidFill>
              <a:latin typeface="Times"/>
            </a:endParaRPr>
          </a:p>
          <a:p>
            <a:pPr marL="285750" indent="-285750" algn="just">
              <a:buChar char="•"/>
            </a:pPr>
            <a:r>
              <a:rPr lang="es-MX" b="1" dirty="0">
                <a:solidFill>
                  <a:schemeClr val="dk1"/>
                </a:solidFill>
                <a:latin typeface="Times"/>
                <a:ea typeface="Times"/>
                <a:sym typeface="Times"/>
              </a:rPr>
              <a:t>Ventas</a:t>
            </a:r>
            <a:r>
              <a:rPr lang="es-MX" dirty="0">
                <a:solidFill>
                  <a:schemeClr val="dk1"/>
                </a:solidFill>
                <a:latin typeface="Times"/>
                <a:ea typeface="Times"/>
                <a:sym typeface="Times"/>
              </a:rPr>
              <a:t>: para gestionar pedidos, facturación y seguimiento de transacciones.</a:t>
            </a:r>
            <a:endParaRPr lang="es-MX" dirty="0">
              <a:solidFill>
                <a:schemeClr val="dk1"/>
              </a:solidFill>
              <a:latin typeface="Times"/>
            </a:endParaRPr>
          </a:p>
          <a:p>
            <a:pPr marL="285750" indent="-285750" algn="just">
              <a:buChar char="•"/>
            </a:pPr>
            <a:r>
              <a:rPr lang="es-MX" b="1" dirty="0">
                <a:solidFill>
                  <a:schemeClr val="dk1"/>
                </a:solidFill>
                <a:latin typeface="Times"/>
                <a:ea typeface="Times"/>
                <a:sym typeface="Times"/>
              </a:rPr>
              <a:t>Compras</a:t>
            </a:r>
            <a:r>
              <a:rPr lang="es-MX" dirty="0">
                <a:solidFill>
                  <a:schemeClr val="dk1"/>
                </a:solidFill>
                <a:latin typeface="Times"/>
                <a:ea typeface="Times"/>
                <a:sym typeface="Times"/>
              </a:rPr>
              <a:t>: para controlar la adquisición de insumos y proveedores.</a:t>
            </a:r>
            <a:endParaRPr lang="es-MX" dirty="0">
              <a:solidFill>
                <a:schemeClr val="dk1"/>
              </a:solidFill>
              <a:latin typeface="Times"/>
            </a:endParaRPr>
          </a:p>
          <a:p>
            <a:pPr marL="285750" indent="-285750" algn="just">
              <a:buChar char="•"/>
            </a:pPr>
            <a:r>
              <a:rPr lang="es-MX" b="1" dirty="0">
                <a:solidFill>
                  <a:schemeClr val="dk1"/>
                </a:solidFill>
                <a:latin typeface="Times"/>
                <a:ea typeface="Times"/>
                <a:sym typeface="Times"/>
              </a:rPr>
              <a:t>Descuentos</a:t>
            </a:r>
            <a:r>
              <a:rPr lang="es-MX" dirty="0">
                <a:solidFill>
                  <a:schemeClr val="dk1"/>
                </a:solidFill>
                <a:latin typeface="Times"/>
                <a:ea typeface="Times"/>
                <a:sym typeface="Times"/>
              </a:rPr>
              <a:t>: para aplicar promociones y precios especiales.</a:t>
            </a:r>
            <a:endParaRPr lang="es-MX" dirty="0">
              <a:solidFill>
                <a:schemeClr val="dk1"/>
              </a:solidFill>
              <a:latin typeface="Times"/>
            </a:endParaRPr>
          </a:p>
          <a:p>
            <a:pPr marL="285750" indent="-285750" algn="just">
              <a:buChar char="•"/>
            </a:pPr>
            <a:r>
              <a:rPr lang="es-MX" b="1" dirty="0">
                <a:solidFill>
                  <a:schemeClr val="dk1"/>
                </a:solidFill>
                <a:latin typeface="Times"/>
                <a:ea typeface="Times"/>
                <a:sym typeface="Times"/>
              </a:rPr>
              <a:t>PQRS</a:t>
            </a:r>
            <a:r>
              <a:rPr lang="es-MX" dirty="0">
                <a:solidFill>
                  <a:schemeClr val="dk1"/>
                </a:solidFill>
                <a:latin typeface="Times"/>
                <a:ea typeface="Times"/>
                <a:sym typeface="Times"/>
              </a:rPr>
              <a:t>: para atender peticiones, quejas, reclamos y sugerencias de los usuarios.</a:t>
            </a:r>
            <a:endParaRPr lang="es-MX" dirty="0">
              <a:solidFill>
                <a:schemeClr val="dk1"/>
              </a:solidFill>
              <a:latin typeface="Times"/>
            </a:endParaRPr>
          </a:p>
          <a:p>
            <a:pPr algn="just"/>
            <a:endParaRPr lang="es-MX" dirty="0">
              <a:solidFill>
                <a:schemeClr val="dk1"/>
              </a:solidFill>
              <a:latin typeface="Times"/>
              <a:ea typeface="Times"/>
            </a:endParaRPr>
          </a:p>
          <a:p>
            <a:pPr algn="just"/>
            <a:endParaRPr lang="es-MX" sz="1600" dirty="0">
              <a:solidFill>
                <a:schemeClr val="dk1"/>
              </a:solidFill>
              <a:latin typeface="Times"/>
            </a:endParaRPr>
          </a:p>
          <a:p>
            <a:pPr algn="just"/>
            <a:endParaRPr lang="es-MX" sz="1600" dirty="0">
              <a:solidFill>
                <a:schemeClr val="dk1"/>
              </a:solidFill>
              <a:latin typeface="Times"/>
              <a:ea typeface="Times"/>
              <a:cs typeface="Times"/>
            </a:endParaRPr>
          </a:p>
        </p:txBody>
      </p:sp>
      <p:pic>
        <p:nvPicPr>
          <p:cNvPr id="185" name="Google Shape;185;p9">
            <a:extLst>
              <a:ext uri="{FF2B5EF4-FFF2-40B4-BE49-F238E27FC236}">
                <a16:creationId xmlns:a16="http://schemas.microsoft.com/office/drawing/2014/main" id="{3343C2D8-6E8E-7EB9-D360-7E01E6D70FCB}"/>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5124" name="Picture 4" descr="Descubre todo sobre la Agricultura en Colombia y mucho más">
            <a:extLst>
              <a:ext uri="{FF2B5EF4-FFF2-40B4-BE49-F238E27FC236}">
                <a16:creationId xmlns:a16="http://schemas.microsoft.com/office/drawing/2014/main" id="{05EC15D0-D3B1-4F76-C214-A145BA5587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6236" y="2719674"/>
            <a:ext cx="4453151" cy="23601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0167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9"/>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Alcance</a:t>
            </a:r>
            <a:endParaRPr>
              <a:latin typeface="Times"/>
              <a:ea typeface="Times"/>
              <a:cs typeface="Times"/>
              <a:sym typeface="Times"/>
            </a:endParaRPr>
          </a:p>
        </p:txBody>
      </p:sp>
      <p:sp>
        <p:nvSpPr>
          <p:cNvPr id="182" name="Google Shape;182;p9"/>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83" name="Google Shape;183;p9"/>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84" name="Google Shape;184;p9"/>
          <p:cNvSpPr txBox="1"/>
          <p:nvPr/>
        </p:nvSpPr>
        <p:spPr>
          <a:xfrm>
            <a:off x="2447808" y="1776121"/>
            <a:ext cx="6731832" cy="4493497"/>
          </a:xfrm>
          <a:prstGeom prst="rect">
            <a:avLst/>
          </a:prstGeom>
          <a:noFill/>
          <a:ln>
            <a:noFill/>
          </a:ln>
        </p:spPr>
        <p:txBody>
          <a:bodyPr spcFirstLastPara="1" wrap="square" lIns="91425" tIns="45700" rIns="91425" bIns="45700" anchor="t" anchorCtr="0">
            <a:spAutoFit/>
          </a:bodyPr>
          <a:lstStyle/>
          <a:p>
            <a:pPr algn="just"/>
            <a:endParaRPr lang="es-MX" dirty="0">
              <a:solidFill>
                <a:schemeClr val="dk1"/>
              </a:solidFill>
              <a:latin typeface="Times New Roman" panose="02020603050405020304" pitchFamily="18" charset="0"/>
              <a:ea typeface="Times"/>
              <a:cs typeface="Times New Roman" panose="02020603050405020304" pitchFamily="18" charset="0"/>
            </a:endParaRPr>
          </a:p>
          <a:p>
            <a:pPr algn="just"/>
            <a:r>
              <a:rPr lang="es-MX" dirty="0">
                <a:solidFill>
                  <a:schemeClr val="dk1"/>
                </a:solidFill>
                <a:latin typeface="Times New Roman" panose="02020603050405020304" pitchFamily="18" charset="0"/>
                <a:ea typeface="Times"/>
                <a:cs typeface="Times New Roman" panose="02020603050405020304" pitchFamily="18" charset="0"/>
                <a:sym typeface="Times"/>
              </a:rPr>
              <a:t>	</a:t>
            </a:r>
            <a:r>
              <a:rPr lang="es-MX" sz="1600" dirty="0">
                <a:solidFill>
                  <a:schemeClr val="dk1"/>
                </a:solidFill>
                <a:latin typeface="Times New Roman" panose="02020603050405020304" pitchFamily="18" charset="0"/>
                <a:ea typeface="Times"/>
                <a:cs typeface="Times New Roman" panose="02020603050405020304" pitchFamily="18" charset="0"/>
                <a:sym typeface="Times"/>
              </a:rPr>
              <a:t>También ofrecerá funcionalidades para mejorar la comunicación entre clientes y administradores, como sistemas de comentarios y reseñas para retroalimentación; El sistema no se encargará de la logística de entrega de los productos de forma directa, aunque sí permitirá coordinar la logística internamente o con terceros.</a:t>
            </a:r>
            <a:endParaRPr lang="es-MX" sz="1600" dirty="0">
              <a:solidFill>
                <a:schemeClr val="dk1"/>
              </a:solidFill>
              <a:latin typeface="Times New Roman" panose="02020603050405020304" pitchFamily="18" charset="0"/>
              <a:cs typeface="Times New Roman" panose="02020603050405020304" pitchFamily="18" charset="0"/>
            </a:endParaRPr>
          </a:p>
          <a:p>
            <a:pPr algn="just"/>
            <a:endParaRPr lang="es-MX" sz="1600" dirty="0">
              <a:solidFill>
                <a:schemeClr val="dk1"/>
              </a:solidFill>
              <a:latin typeface="Times New Roman" panose="02020603050405020304" pitchFamily="18" charset="0"/>
              <a:ea typeface="Times"/>
              <a:cs typeface="Times New Roman" panose="02020603050405020304" pitchFamily="18" charset="0"/>
            </a:endParaRPr>
          </a:p>
          <a:p>
            <a:pPr algn="just"/>
            <a:r>
              <a:rPr lang="es-MX" sz="1600" dirty="0">
                <a:solidFill>
                  <a:schemeClr val="dk1"/>
                </a:solidFill>
                <a:latin typeface="Times New Roman" panose="02020603050405020304" pitchFamily="18" charset="0"/>
                <a:ea typeface="Times"/>
                <a:cs typeface="Times New Roman" panose="02020603050405020304" pitchFamily="18" charset="0"/>
                <a:sym typeface="Times"/>
              </a:rPr>
              <a:t>	En cuanto a las tecnologías, el aplicativo Agrosoft se basa en una arquitectura de plataforma web y sistema de escritorio. Los requisitos del sistema (servidor) incluyen hardware, 8 GB de RAM, procesador Intel DDS 500, sistema operativo Windows 11, hosting de dominio, Office, MySQL, PHP y servidores web. </a:t>
            </a:r>
          </a:p>
          <a:p>
            <a:pPr algn="just"/>
            <a:r>
              <a:rPr lang="es-MX" sz="1600" dirty="0">
                <a:solidFill>
                  <a:schemeClr val="dk1"/>
                </a:solidFill>
                <a:latin typeface="Times New Roman" panose="02020603050405020304" pitchFamily="18" charset="0"/>
                <a:ea typeface="Times"/>
                <a:cs typeface="Times New Roman" panose="02020603050405020304" pitchFamily="18" charset="0"/>
                <a:sym typeface="Times"/>
              </a:rPr>
              <a:t>	</a:t>
            </a:r>
          </a:p>
          <a:p>
            <a:pPr algn="just"/>
            <a:r>
              <a:rPr lang="es-MX" sz="1600" dirty="0">
                <a:solidFill>
                  <a:schemeClr val="dk1"/>
                </a:solidFill>
                <a:latin typeface="Times New Roman" panose="02020603050405020304" pitchFamily="18" charset="0"/>
                <a:ea typeface="Times"/>
                <a:cs typeface="Times New Roman" panose="02020603050405020304" pitchFamily="18" charset="0"/>
                <a:sym typeface="Times"/>
              </a:rPr>
              <a:t>	Para el cliente, los requisitos son un ordenador con ventilación constante, 6 GB de RAM, procesador Intel DDS 500 y navegadores como Chrome en Windows 11.</a:t>
            </a:r>
            <a:endParaRPr lang="es-MX" sz="1600" dirty="0">
              <a:solidFill>
                <a:schemeClr val="dk1"/>
              </a:solidFill>
              <a:latin typeface="Times New Roman" panose="02020603050405020304" pitchFamily="18" charset="0"/>
              <a:cs typeface="Times New Roman" panose="02020603050405020304" pitchFamily="18" charset="0"/>
              <a:sym typeface="Times"/>
            </a:endParaRPr>
          </a:p>
          <a:p>
            <a:pPr algn="just"/>
            <a:endParaRPr lang="es-MX" sz="1600" dirty="0">
              <a:solidFill>
                <a:schemeClr val="dk1"/>
              </a:solidFill>
              <a:latin typeface="Times"/>
            </a:endParaRPr>
          </a:p>
          <a:p>
            <a:pPr algn="just"/>
            <a:endParaRPr lang="es-MX" sz="1600" dirty="0">
              <a:solidFill>
                <a:schemeClr val="dk1"/>
              </a:solidFill>
              <a:latin typeface="Times"/>
              <a:ea typeface="Times"/>
              <a:cs typeface="Times"/>
            </a:endParaRPr>
          </a:p>
        </p:txBody>
      </p:sp>
      <p:pic>
        <p:nvPicPr>
          <p:cNvPr id="185" name="Google Shape;185;p9"/>
          <p:cNvPicPr preferRelativeResize="0"/>
          <p:nvPr/>
        </p:nvPicPr>
        <p:blipFill rotWithShape="1">
          <a:blip r:embed="rId3">
            <a:alphaModFix/>
          </a:blip>
          <a:srcRect/>
          <a:stretch/>
        </p:blipFill>
        <p:spPr>
          <a:xfrm>
            <a:off x="8876873" y="450558"/>
            <a:ext cx="714963" cy="64541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1"/>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Delimitación</a:t>
            </a:r>
            <a:endParaRPr>
              <a:latin typeface="Times"/>
              <a:ea typeface="Times"/>
              <a:cs typeface="Times"/>
              <a:sym typeface="Times"/>
            </a:endParaRPr>
          </a:p>
        </p:txBody>
      </p:sp>
      <p:sp>
        <p:nvSpPr>
          <p:cNvPr id="191" name="Google Shape;191;p11"/>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92" name="Google Shape;192;p11"/>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93" name="Google Shape;193;p11"/>
          <p:cNvSpPr txBox="1"/>
          <p:nvPr/>
        </p:nvSpPr>
        <p:spPr>
          <a:xfrm>
            <a:off x="664237" y="2106579"/>
            <a:ext cx="6255635" cy="3323946"/>
          </a:xfrm>
          <a:prstGeom prst="rect">
            <a:avLst/>
          </a:prstGeom>
          <a:noFill/>
          <a:ln>
            <a:noFill/>
          </a:ln>
        </p:spPr>
        <p:txBody>
          <a:bodyPr spcFirstLastPara="1" wrap="square" lIns="91425" tIns="45700" rIns="91425" bIns="45700" anchor="t" anchorCtr="0">
            <a:spAutoFit/>
          </a:bodyPr>
          <a:lstStyle/>
          <a:p>
            <a:pPr algn="just"/>
            <a:r>
              <a:rPr lang="es-MX" dirty="0">
                <a:solidFill>
                  <a:schemeClr val="dk1"/>
                </a:solidFill>
                <a:latin typeface="Times"/>
                <a:cs typeface="Times"/>
              </a:rPr>
              <a:t>	El cronograma del proyecto Agrosoft se estructura en fases clave: análisis, diseño, codificación, reléase, pruebas y validación, distribuidas en diferentes trimestres formativos.</a:t>
            </a:r>
          </a:p>
          <a:p>
            <a:pPr algn="just"/>
            <a:endParaRPr lang="en-US" dirty="0">
              <a:solidFill>
                <a:schemeClr val="dk1"/>
              </a:solidFill>
              <a:latin typeface="Times"/>
              <a:cs typeface="Times"/>
            </a:endParaRPr>
          </a:p>
          <a:p>
            <a:pPr algn="just"/>
            <a:r>
              <a:rPr lang="es-MX" dirty="0">
                <a:solidFill>
                  <a:schemeClr val="dk1"/>
                </a:solidFill>
                <a:latin typeface="Times"/>
                <a:cs typeface="Times"/>
              </a:rPr>
              <a:t>	La fase de análisis, que incluye el levantamiento de información de la problemática y la creación del backlog con el listado de requerimientos priorizados, se inició el 7 de agosto de 2024 y tiene una fecha de entrega estimada hasta el 12 de diciembre de 2024. </a:t>
            </a:r>
          </a:p>
          <a:p>
            <a:pPr algn="just"/>
            <a:r>
              <a:rPr lang="es-MX" dirty="0">
                <a:solidFill>
                  <a:schemeClr val="dk1"/>
                </a:solidFill>
                <a:latin typeface="Times"/>
                <a:cs typeface="Times"/>
              </a:rPr>
              <a:t>	En esta etapa, correspondiente al primer trimestre, también se realizaron entregables como: el plan de proyecto, levantamiento de información, diagrama de procesos, IEEE-830 o historias de usuario, diagramas de casos de uso, casos de uso extendido, diagrama de clases, prototipo no funcional y patrón de diseño, involucrando a todos los integrantes del equipo en la identificación y análisis de las necesidades del proyecto.</a:t>
            </a:r>
            <a:endParaRPr lang="en-US" dirty="0">
              <a:solidFill>
                <a:schemeClr val="dk1"/>
              </a:solidFill>
              <a:latin typeface="Times"/>
              <a:cs typeface="Times"/>
            </a:endParaRPr>
          </a:p>
          <a:p>
            <a:pPr algn="just"/>
            <a:endParaRPr lang="es-MX" dirty="0">
              <a:solidFill>
                <a:schemeClr val="dk1"/>
              </a:solidFill>
              <a:latin typeface="Times"/>
              <a:cs typeface="Times"/>
            </a:endParaRPr>
          </a:p>
        </p:txBody>
      </p:sp>
      <p:pic>
        <p:nvPicPr>
          <p:cNvPr id="194" name="Google Shape;194;p11"/>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6148" name="Picture 4" descr="Agricultura y desarrollo rural en Colombia - Colombia Verde">
            <a:extLst>
              <a:ext uri="{FF2B5EF4-FFF2-40B4-BE49-F238E27FC236}">
                <a16:creationId xmlns:a16="http://schemas.microsoft.com/office/drawing/2014/main" id="{C0374A5D-336A-A18E-D2E9-88C56A38C6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98254" y="2328334"/>
            <a:ext cx="4606785" cy="245381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8DA5E322-B712-8EA3-82B5-99856870FA81}"/>
            </a:ext>
          </a:extLst>
        </p:cNvPr>
        <p:cNvGrpSpPr/>
        <p:nvPr/>
      </p:nvGrpSpPr>
      <p:grpSpPr>
        <a:xfrm>
          <a:off x="0" y="0"/>
          <a:ext cx="0" cy="0"/>
          <a:chOff x="0" y="0"/>
          <a:chExt cx="0" cy="0"/>
        </a:xfrm>
      </p:grpSpPr>
      <p:sp>
        <p:nvSpPr>
          <p:cNvPr id="190" name="Google Shape;190;p11">
            <a:extLst>
              <a:ext uri="{FF2B5EF4-FFF2-40B4-BE49-F238E27FC236}">
                <a16:creationId xmlns:a16="http://schemas.microsoft.com/office/drawing/2014/main" id="{A8011DDB-131C-D5E8-AB14-8C7E9CE756BA}"/>
              </a:ext>
            </a:extLst>
          </p:cNvPr>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Delimitación</a:t>
            </a:r>
            <a:endParaRPr>
              <a:latin typeface="Times"/>
              <a:ea typeface="Times"/>
              <a:cs typeface="Times"/>
              <a:sym typeface="Times"/>
            </a:endParaRPr>
          </a:p>
        </p:txBody>
      </p:sp>
      <p:sp>
        <p:nvSpPr>
          <p:cNvPr id="191" name="Google Shape;191;p11">
            <a:extLst>
              <a:ext uri="{FF2B5EF4-FFF2-40B4-BE49-F238E27FC236}">
                <a16:creationId xmlns:a16="http://schemas.microsoft.com/office/drawing/2014/main" id="{1ECB2869-019E-CEB3-78FB-77AD28D933D3}"/>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92" name="Google Shape;192;p11">
            <a:extLst>
              <a:ext uri="{FF2B5EF4-FFF2-40B4-BE49-F238E27FC236}">
                <a16:creationId xmlns:a16="http://schemas.microsoft.com/office/drawing/2014/main" id="{D3EE9E9C-A05B-23FC-F7EC-A9BDBA7C730E}"/>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93" name="Google Shape;193;p11">
            <a:extLst>
              <a:ext uri="{FF2B5EF4-FFF2-40B4-BE49-F238E27FC236}">
                <a16:creationId xmlns:a16="http://schemas.microsoft.com/office/drawing/2014/main" id="{FAEB3A4F-C282-5588-6FC3-3DF5A3644643}"/>
              </a:ext>
            </a:extLst>
          </p:cNvPr>
          <p:cNvSpPr txBox="1"/>
          <p:nvPr/>
        </p:nvSpPr>
        <p:spPr>
          <a:xfrm>
            <a:off x="2254566" y="2223158"/>
            <a:ext cx="6529174" cy="3262391"/>
          </a:xfrm>
          <a:prstGeom prst="rect">
            <a:avLst/>
          </a:prstGeom>
          <a:noFill/>
          <a:ln>
            <a:noFill/>
          </a:ln>
        </p:spPr>
        <p:txBody>
          <a:bodyPr spcFirstLastPara="1" wrap="square" lIns="91425" tIns="45700" rIns="91425" bIns="45700" anchor="t" anchorCtr="0">
            <a:spAutoFit/>
          </a:bodyPr>
          <a:lstStyle/>
          <a:p>
            <a:pPr algn="just"/>
            <a:endParaRPr lang="es-MX" dirty="0">
              <a:solidFill>
                <a:schemeClr val="dk1"/>
              </a:solidFill>
              <a:latin typeface="Times"/>
              <a:cs typeface="Times"/>
            </a:endParaRPr>
          </a:p>
          <a:p>
            <a:pPr algn="just"/>
            <a:r>
              <a:rPr lang="es-MX" dirty="0">
                <a:solidFill>
                  <a:schemeClr val="dk1"/>
                </a:solidFill>
                <a:latin typeface="Times"/>
                <a:cs typeface="Times"/>
              </a:rPr>
              <a:t>	</a:t>
            </a:r>
            <a:r>
              <a:rPr lang="es-MX" sz="1600" dirty="0">
                <a:solidFill>
                  <a:schemeClr val="dk1"/>
                </a:solidFill>
                <a:latin typeface="Times New Roman" panose="02020603050405020304" pitchFamily="18" charset="0"/>
                <a:cs typeface="Times New Roman" panose="02020603050405020304" pitchFamily="18" charset="0"/>
              </a:rPr>
              <a:t>Durante el segundo trimestre, se avanzó en el diseño de la base de datos mediante la construcción del modelo entidad-relación, modelo relacional, diccionario de datos, script de la base de datos, sentencias DDL y consultas DML, además de la automatización de la base de datos y la implementación de un sistema de información web en servidor local.</a:t>
            </a:r>
          </a:p>
          <a:p>
            <a:pPr algn="just"/>
            <a:endParaRPr lang="es-MX" sz="1600" dirty="0">
              <a:solidFill>
                <a:schemeClr val="dk1"/>
              </a:solidFill>
              <a:latin typeface="Times New Roman" panose="02020603050405020304" pitchFamily="18" charset="0"/>
              <a:cs typeface="Times New Roman" panose="02020603050405020304" pitchFamily="18" charset="0"/>
            </a:endParaRPr>
          </a:p>
          <a:p>
            <a:pPr algn="just"/>
            <a:r>
              <a:rPr lang="es-MX" sz="1600" dirty="0">
                <a:solidFill>
                  <a:schemeClr val="dk1"/>
                </a:solidFill>
                <a:latin typeface="Times New Roman" panose="02020603050405020304" pitchFamily="18" charset="0"/>
                <a:cs typeface="Times New Roman" panose="02020603050405020304" pitchFamily="18" charset="0"/>
              </a:rPr>
              <a:t>	La fase de diseño, específicamente el diseño UX/UI que abarca la selección de fuentes, teoría del color, íconos y temáticas, también comenzó el 7 de agosto de 2024, con una fecha de entrega prevista para el 12 de diciembre de 2024. Paralelamente, la codificación inició con una capacitación en Bootstrap el 10 de mayo de 2025 y se extiende hasta el 4 de junio de 2025.</a:t>
            </a:r>
            <a:endParaRPr sz="1800" dirty="0">
              <a:solidFill>
                <a:schemeClr val="dk1"/>
              </a:solidFill>
              <a:latin typeface="Times New Roman" panose="02020603050405020304" pitchFamily="18" charset="0"/>
              <a:ea typeface="Times"/>
              <a:cs typeface="Times New Roman" panose="02020603050405020304" pitchFamily="18" charset="0"/>
              <a:sym typeface="Times"/>
            </a:endParaRPr>
          </a:p>
        </p:txBody>
      </p:sp>
      <p:pic>
        <p:nvPicPr>
          <p:cNvPr id="194" name="Google Shape;194;p11">
            <a:extLst>
              <a:ext uri="{FF2B5EF4-FFF2-40B4-BE49-F238E27FC236}">
                <a16:creationId xmlns:a16="http://schemas.microsoft.com/office/drawing/2014/main" id="{2B344F0E-1082-7B29-C811-F143BE81B554}"/>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spTree>
    <p:extLst>
      <p:ext uri="{BB962C8B-B14F-4D97-AF65-F5344CB8AC3E}">
        <p14:creationId xmlns:p14="http://schemas.microsoft.com/office/powerpoint/2010/main" val="2469050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1"/>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Delimitación</a:t>
            </a:r>
            <a:endParaRPr>
              <a:latin typeface="Times"/>
              <a:ea typeface="Times"/>
              <a:cs typeface="Times"/>
              <a:sym typeface="Times"/>
            </a:endParaRPr>
          </a:p>
        </p:txBody>
      </p:sp>
      <p:sp>
        <p:nvSpPr>
          <p:cNvPr id="191" name="Google Shape;191;p11"/>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92" name="Google Shape;192;p11"/>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93" name="Google Shape;193;p11"/>
          <p:cNvSpPr txBox="1"/>
          <p:nvPr/>
        </p:nvSpPr>
        <p:spPr>
          <a:xfrm>
            <a:off x="925298" y="1703435"/>
            <a:ext cx="6178235" cy="5047495"/>
          </a:xfrm>
          <a:prstGeom prst="rect">
            <a:avLst/>
          </a:prstGeom>
          <a:noFill/>
          <a:ln>
            <a:noFill/>
          </a:ln>
        </p:spPr>
        <p:txBody>
          <a:bodyPr spcFirstLastPara="1" wrap="square" lIns="91425" tIns="45700" rIns="91425" bIns="45700" anchor="t" anchorCtr="0">
            <a:spAutoFit/>
          </a:bodyPr>
          <a:lstStyle/>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En el tercer trimestre, se reforzó la estructura técnica del proyecto, incluyendo la normalización del modelo relacional hasta la 3FN, la construcción de diccionarios de datos, diagramas de clases y diagramas de distribución en UML 2.4.1, así como la creación de un prototipo navegable en HTML y CSS y el uso de sistemas de control de versiones. Adicionalmente, se elaboró la planeación y ejecución de pruebas iniciales, lo que permitió garantizar la calidad del software desde etapas tempranas y preparar los criterios para las pruebas finales.</a:t>
            </a:r>
          </a:p>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Posteriormente, en el cuarto trimestre, se desarrollaron entregables orientados a la implementación funcional del sistema, entre ellos: la construcción de la base de datos con DDL (SQL) o </a:t>
            </a:r>
            <a:r>
              <a:rPr lang="es-MX" dirty="0" err="1">
                <a:solidFill>
                  <a:schemeClr val="dk1"/>
                </a:solidFill>
                <a:latin typeface="Times New Roman" panose="02020603050405020304" pitchFamily="18" charset="0"/>
                <a:cs typeface="Times New Roman" panose="02020603050405020304" pitchFamily="18" charset="0"/>
              </a:rPr>
              <a:t>Schema</a:t>
            </a:r>
            <a:r>
              <a:rPr lang="es-MX" dirty="0">
                <a:solidFill>
                  <a:schemeClr val="dk1"/>
                </a:solidFill>
                <a:latin typeface="Times New Roman" panose="02020603050405020304" pitchFamily="18" charset="0"/>
                <a:cs typeface="Times New Roman" panose="02020603050405020304" pitchFamily="18" charset="0"/>
              </a:rPr>
              <a:t> Validación en MongoDB, uso de sentencias DML y CRUD Operaciones, consultas y subconsultas, así como la aplicación de prácticas de seguridad de datos (encriptación y control de accesos). 	</a:t>
            </a:r>
          </a:p>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Además, se avanzó en la codificación del Front-End funcional utilizando </a:t>
            </a:r>
            <a:r>
              <a:rPr lang="es-MX" dirty="0" err="1">
                <a:solidFill>
                  <a:schemeClr val="dk1"/>
                </a:solidFill>
                <a:latin typeface="Times New Roman" panose="02020603050405020304" pitchFamily="18" charset="0"/>
                <a:cs typeface="Times New Roman" panose="02020603050405020304" pitchFamily="18" charset="0"/>
              </a:rPr>
              <a:t>frameworks</a:t>
            </a:r>
            <a:r>
              <a:rPr lang="es-MX" dirty="0">
                <a:solidFill>
                  <a:schemeClr val="dk1"/>
                </a:solidFill>
                <a:latin typeface="Times New Roman" panose="02020603050405020304" pitchFamily="18" charset="0"/>
                <a:cs typeface="Times New Roman" panose="02020603050405020304" pitchFamily="18" charset="0"/>
              </a:rPr>
              <a:t> como Bootstrap, Angular, </a:t>
            </a:r>
            <a:r>
              <a:rPr lang="es-MX" dirty="0" err="1">
                <a:solidFill>
                  <a:schemeClr val="dk1"/>
                </a:solidFill>
                <a:latin typeface="Times New Roman" panose="02020603050405020304" pitchFamily="18" charset="0"/>
                <a:cs typeface="Times New Roman" panose="02020603050405020304" pitchFamily="18" charset="0"/>
              </a:rPr>
              <a:t>Materialize</a:t>
            </a:r>
            <a:r>
              <a:rPr lang="es-MX" dirty="0">
                <a:solidFill>
                  <a:schemeClr val="dk1"/>
                </a:solidFill>
                <a:latin typeface="Times New Roman" panose="02020603050405020304" pitchFamily="18" charset="0"/>
                <a:cs typeface="Times New Roman" panose="02020603050405020304" pitchFamily="18" charset="0"/>
              </a:rPr>
              <a:t>, Vue.js o </a:t>
            </a:r>
            <a:r>
              <a:rPr lang="es-MX" dirty="0" err="1">
                <a:solidFill>
                  <a:schemeClr val="dk1"/>
                </a:solidFill>
                <a:latin typeface="Times New Roman" panose="02020603050405020304" pitchFamily="18" charset="0"/>
                <a:cs typeface="Times New Roman" panose="02020603050405020304" pitchFamily="18" charset="0"/>
              </a:rPr>
              <a:t>React</a:t>
            </a:r>
            <a:r>
              <a:rPr lang="es-MX" dirty="0">
                <a:solidFill>
                  <a:schemeClr val="dk1"/>
                </a:solidFill>
                <a:latin typeface="Times New Roman" panose="02020603050405020304" pitchFamily="18" charset="0"/>
                <a:cs typeface="Times New Roman" panose="02020603050405020304" pitchFamily="18" charset="0"/>
              </a:rPr>
              <a:t>, siguiendo lo definido en el prototipo y la base de datos. En ausencia de un backend, se emplearon herramientas simuladas como JSON Server, y se implementaron pruebas de autenticación con JWT, </a:t>
            </a:r>
            <a:r>
              <a:rPr lang="es-MX" dirty="0" err="1">
                <a:solidFill>
                  <a:schemeClr val="dk1"/>
                </a:solidFill>
                <a:latin typeface="Times New Roman" panose="02020603050405020304" pitchFamily="18" charset="0"/>
                <a:cs typeface="Times New Roman" panose="02020603050405020304" pitchFamily="18" charset="0"/>
              </a:rPr>
              <a:t>localStorage</a:t>
            </a:r>
            <a:r>
              <a:rPr lang="es-MX" dirty="0">
                <a:solidFill>
                  <a:schemeClr val="dk1"/>
                </a:solidFill>
                <a:latin typeface="Times New Roman" panose="02020603050405020304" pitchFamily="18" charset="0"/>
                <a:cs typeface="Times New Roman" panose="02020603050405020304" pitchFamily="18" charset="0"/>
              </a:rPr>
              <a:t> o </a:t>
            </a:r>
            <a:r>
              <a:rPr lang="es-MX" dirty="0" err="1">
                <a:solidFill>
                  <a:schemeClr val="dk1"/>
                </a:solidFill>
                <a:latin typeface="Times New Roman" panose="02020603050405020304" pitchFamily="18" charset="0"/>
                <a:cs typeface="Times New Roman" panose="02020603050405020304" pitchFamily="18" charset="0"/>
              </a:rPr>
              <a:t>sessionStorage</a:t>
            </a:r>
            <a:r>
              <a:rPr lang="es-MX" dirty="0">
                <a:solidFill>
                  <a:schemeClr val="dk1"/>
                </a:solidFill>
                <a:latin typeface="Times New Roman" panose="02020603050405020304" pitchFamily="18" charset="0"/>
                <a:cs typeface="Times New Roman" panose="02020603050405020304" pitchFamily="18" charset="0"/>
              </a:rPr>
              <a:t>.</a:t>
            </a:r>
          </a:p>
          <a:p>
            <a:pPr algn="just"/>
            <a:endParaRPr lang="es-MX" dirty="0">
              <a:solidFill>
                <a:schemeClr val="dk1"/>
              </a:solidFill>
              <a:latin typeface="Times"/>
              <a:cs typeface="Times"/>
            </a:endParaRPr>
          </a:p>
          <a:p>
            <a:pPr algn="just"/>
            <a:r>
              <a:rPr lang="es-MX" dirty="0">
                <a:solidFill>
                  <a:schemeClr val="dk1"/>
                </a:solidFill>
                <a:latin typeface="Times"/>
                <a:cs typeface="Times"/>
              </a:rPr>
              <a:t>	</a:t>
            </a:r>
            <a:endParaRPr sz="1700" dirty="0">
              <a:solidFill>
                <a:schemeClr val="dk1"/>
              </a:solidFill>
              <a:latin typeface="Times"/>
              <a:ea typeface="Times"/>
              <a:cs typeface="Times"/>
              <a:sym typeface="Times"/>
            </a:endParaRPr>
          </a:p>
        </p:txBody>
      </p:sp>
      <p:pic>
        <p:nvPicPr>
          <p:cNvPr id="194" name="Google Shape;194;p11"/>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7170" name="Picture 2" descr="Descubre todo sobre la Agricultura en Colombia y mucho más">
            <a:extLst>
              <a:ext uri="{FF2B5EF4-FFF2-40B4-BE49-F238E27FC236}">
                <a16:creationId xmlns:a16="http://schemas.microsoft.com/office/drawing/2014/main" id="{58533FB2-2B09-8648-6970-A8349888C2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03533" y="2626684"/>
            <a:ext cx="4724400" cy="2605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65097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08BDA052-4503-1BAF-BF8B-0CA3C1E213C4}"/>
            </a:ext>
          </a:extLst>
        </p:cNvPr>
        <p:cNvGrpSpPr/>
        <p:nvPr/>
      </p:nvGrpSpPr>
      <p:grpSpPr>
        <a:xfrm>
          <a:off x="0" y="0"/>
          <a:ext cx="0" cy="0"/>
          <a:chOff x="0" y="0"/>
          <a:chExt cx="0" cy="0"/>
        </a:xfrm>
      </p:grpSpPr>
      <p:sp>
        <p:nvSpPr>
          <p:cNvPr id="190" name="Google Shape;190;p11">
            <a:extLst>
              <a:ext uri="{FF2B5EF4-FFF2-40B4-BE49-F238E27FC236}">
                <a16:creationId xmlns:a16="http://schemas.microsoft.com/office/drawing/2014/main" id="{5769CA35-B89B-FA6E-0DD7-7FDBF9B4999A}"/>
              </a:ext>
            </a:extLst>
          </p:cNvPr>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Delimitación</a:t>
            </a:r>
            <a:endParaRPr>
              <a:latin typeface="Times"/>
              <a:ea typeface="Times"/>
              <a:cs typeface="Times"/>
              <a:sym typeface="Times"/>
            </a:endParaRPr>
          </a:p>
        </p:txBody>
      </p:sp>
      <p:sp>
        <p:nvSpPr>
          <p:cNvPr id="191" name="Google Shape;191;p11">
            <a:extLst>
              <a:ext uri="{FF2B5EF4-FFF2-40B4-BE49-F238E27FC236}">
                <a16:creationId xmlns:a16="http://schemas.microsoft.com/office/drawing/2014/main" id="{6A573D5F-D892-D1F2-0530-9FD119DDD70A}"/>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92" name="Google Shape;192;p11">
            <a:extLst>
              <a:ext uri="{FF2B5EF4-FFF2-40B4-BE49-F238E27FC236}">
                <a16:creationId xmlns:a16="http://schemas.microsoft.com/office/drawing/2014/main" id="{538AB515-93C6-B348-C561-089F80BB8A84}"/>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93" name="Google Shape;193;p11">
            <a:extLst>
              <a:ext uri="{FF2B5EF4-FFF2-40B4-BE49-F238E27FC236}">
                <a16:creationId xmlns:a16="http://schemas.microsoft.com/office/drawing/2014/main" id="{A6DB5A34-73F9-1F58-915D-96DA35F154E9}"/>
              </a:ext>
            </a:extLst>
          </p:cNvPr>
          <p:cNvSpPr txBox="1"/>
          <p:nvPr/>
        </p:nvSpPr>
        <p:spPr>
          <a:xfrm>
            <a:off x="1051749" y="1639689"/>
            <a:ext cx="9803372" cy="4356537"/>
          </a:xfrm>
          <a:prstGeom prst="rect">
            <a:avLst/>
          </a:prstGeom>
          <a:noFill/>
          <a:ln>
            <a:noFill/>
          </a:ln>
        </p:spPr>
        <p:txBody>
          <a:bodyPr spcFirstLastPara="1" wrap="square" lIns="91425" tIns="45700" rIns="91425" bIns="45700" anchor="t" anchorCtr="0">
            <a:spAutoFit/>
          </a:bodyPr>
          <a:lstStyle/>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La fase de </a:t>
            </a:r>
            <a:r>
              <a:rPr lang="es-MX" dirty="0" err="1">
                <a:solidFill>
                  <a:schemeClr val="dk1"/>
                </a:solidFill>
                <a:latin typeface="Times New Roman" panose="02020603050405020304" pitchFamily="18" charset="0"/>
                <a:cs typeface="Times New Roman" panose="02020603050405020304" pitchFamily="18" charset="0"/>
              </a:rPr>
              <a:t>release</a:t>
            </a:r>
            <a:r>
              <a:rPr lang="es-MX" dirty="0">
                <a:solidFill>
                  <a:schemeClr val="dk1"/>
                </a:solidFill>
                <a:latin typeface="Times New Roman" panose="02020603050405020304" pitchFamily="18" charset="0"/>
                <a:cs typeface="Times New Roman" panose="02020603050405020304" pitchFamily="18" charset="0"/>
              </a:rPr>
              <a:t>, que implica la entrega del MVP (Producto Mínimo Viable) en versiones beta, asignando módulos a diferentes responsables (Derek Saavedra: beta 1, Juliana Tique: beta 2, Duvier Olmos: beta 3, Johan Ochoa: beta 4), comenzó el 1 de mayo de 2025 y se espera que finalice el 4 de junio de 2025.</a:t>
            </a:r>
          </a:p>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En cuanto a la fase de pruebas, además de las iniciales trabajadas en el tercer trimestre, se realizaron pruebas orientadas al análisis y validación del comportamiento del sistema para identificar y corregir posibles fallos. Estas iniciaron el 24 de mayo de 2025 y tienen como fecha de entrega el 4 de junio de 2025.</a:t>
            </a:r>
          </a:p>
          <a:p>
            <a:pPr algn="just"/>
            <a:endParaRPr lang="es-MX" dirty="0">
              <a:solidFill>
                <a:schemeClr val="dk1"/>
              </a:solidFill>
              <a:latin typeface="Times New Roman" panose="02020603050405020304" pitchFamily="18" charset="0"/>
              <a:cs typeface="Times New Roman" panose="02020603050405020304" pitchFamily="18" charset="0"/>
            </a:endParaRPr>
          </a:p>
          <a:p>
            <a:pPr algn="just"/>
            <a:r>
              <a:rPr lang="es-MX" dirty="0">
                <a:solidFill>
                  <a:schemeClr val="dk1"/>
                </a:solidFill>
                <a:latin typeface="Times New Roman" panose="02020603050405020304" pitchFamily="18" charset="0"/>
                <a:cs typeface="Times New Roman" panose="02020603050405020304" pitchFamily="18" charset="0"/>
              </a:rPr>
              <a:t>	Finalmente, en el quinto trimestre, se incorporaron entregables clave para la integración final del sistema, como la implementación de la API REST con mecanismos de seguridad, el consumo de dicha API desde el </a:t>
            </a:r>
            <a:r>
              <a:rPr lang="es-MX" dirty="0" err="1">
                <a:solidFill>
                  <a:schemeClr val="dk1"/>
                </a:solidFill>
                <a:latin typeface="Times New Roman" panose="02020603050405020304" pitchFamily="18" charset="0"/>
                <a:cs typeface="Times New Roman" panose="02020603050405020304" pitchFamily="18" charset="0"/>
              </a:rPr>
              <a:t>front-end</a:t>
            </a:r>
            <a:r>
              <a:rPr lang="es-MX" dirty="0">
                <a:solidFill>
                  <a:schemeClr val="dk1"/>
                </a:solidFill>
                <a:latin typeface="Times New Roman" panose="02020603050405020304" pitchFamily="18" charset="0"/>
                <a:cs typeface="Times New Roman" panose="02020603050405020304" pitchFamily="18" charset="0"/>
              </a:rPr>
              <a:t> web (Angular, Vue.js, </a:t>
            </a:r>
            <a:r>
              <a:rPr lang="es-MX" dirty="0" err="1">
                <a:solidFill>
                  <a:schemeClr val="dk1"/>
                </a:solidFill>
                <a:latin typeface="Times New Roman" panose="02020603050405020304" pitchFamily="18" charset="0"/>
                <a:cs typeface="Times New Roman" panose="02020603050405020304" pitchFamily="18" charset="0"/>
              </a:rPr>
              <a:t>React</a:t>
            </a:r>
            <a:r>
              <a:rPr lang="es-MX" dirty="0">
                <a:solidFill>
                  <a:schemeClr val="dk1"/>
                </a:solidFill>
                <a:latin typeface="Times New Roman" panose="02020603050405020304" pitchFamily="18" charset="0"/>
                <a:cs typeface="Times New Roman" panose="02020603050405020304" pitchFamily="18" charset="0"/>
              </a:rPr>
              <a:t> u otros) con un avance del 80% de la codificación, y el uso de sistemas de control de versiones para garantizar trazabilidad y colaboración en el desarrollo. La fase de validación y aprobación del proyecto, donde se muestra el trabajo realizado a los interesados, también se extiende hasta el 4 de junio de 2025.</a:t>
            </a:r>
          </a:p>
          <a:p>
            <a:pPr algn="just"/>
            <a:endParaRPr lang="es-MX" dirty="0">
              <a:solidFill>
                <a:schemeClr val="dk1"/>
              </a:solidFill>
              <a:latin typeface="Times New Roman" panose="02020603050405020304" pitchFamily="18" charset="0"/>
              <a:cs typeface="Times New Roman" panose="02020603050405020304" pitchFamily="18" charset="0"/>
            </a:endParaRPr>
          </a:p>
          <a:p>
            <a:pPr marL="127000" algn="just">
              <a:lnSpc>
                <a:spcPct val="114999"/>
              </a:lnSpc>
              <a:spcBef>
                <a:spcPts val="1200"/>
              </a:spcBef>
              <a:buSzPts val="1600"/>
            </a:pPr>
            <a:endParaRPr lang="es-MX" dirty="0">
              <a:solidFill>
                <a:schemeClr val="dk1"/>
              </a:solidFill>
              <a:latin typeface="Times"/>
              <a:cs typeface="Times"/>
            </a:endParaRPr>
          </a:p>
          <a:p>
            <a:pPr marL="457200" marR="0" lvl="0" indent="0" algn="just" rtl="0">
              <a:spcBef>
                <a:spcPts val="1200"/>
              </a:spcBef>
              <a:spcAft>
                <a:spcPts val="0"/>
              </a:spcAft>
              <a:buNone/>
            </a:pPr>
            <a:endParaRPr dirty="0">
              <a:solidFill>
                <a:schemeClr val="dk1"/>
              </a:solidFill>
              <a:latin typeface="Times"/>
              <a:cs typeface="Times"/>
              <a:sym typeface="Times"/>
            </a:endParaRPr>
          </a:p>
          <a:p>
            <a:pPr marL="0" marR="0" lvl="0" indent="0" algn="just" rtl="0">
              <a:spcBef>
                <a:spcPts val="0"/>
              </a:spcBef>
              <a:spcAft>
                <a:spcPts val="0"/>
              </a:spcAft>
              <a:buNone/>
            </a:pPr>
            <a:endParaRPr sz="1700" dirty="0">
              <a:solidFill>
                <a:schemeClr val="dk1"/>
              </a:solidFill>
              <a:latin typeface="Times"/>
              <a:ea typeface="Times"/>
              <a:cs typeface="Times"/>
              <a:sym typeface="Times"/>
            </a:endParaRPr>
          </a:p>
        </p:txBody>
      </p:sp>
      <p:pic>
        <p:nvPicPr>
          <p:cNvPr id="194" name="Google Shape;194;p11">
            <a:extLst>
              <a:ext uri="{FF2B5EF4-FFF2-40B4-BE49-F238E27FC236}">
                <a16:creationId xmlns:a16="http://schemas.microsoft.com/office/drawing/2014/main" id="{5697DE75-337F-C30B-5C90-CB65276304C7}"/>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spTree>
    <p:extLst>
      <p:ext uri="{BB962C8B-B14F-4D97-AF65-F5344CB8AC3E}">
        <p14:creationId xmlns:p14="http://schemas.microsoft.com/office/powerpoint/2010/main" val="24252632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3"/>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Work Sans Medium"/>
              <a:buNone/>
            </a:pPr>
            <a:r>
              <a:rPr lang="es-MX" sz="3200">
                <a:solidFill>
                  <a:schemeClr val="lt1"/>
                </a:solidFill>
                <a:latin typeface="Work Sans Medium"/>
                <a:ea typeface="Work Sans Medium"/>
                <a:cs typeface="Work Sans Medium"/>
                <a:sym typeface="Work Sans Medium"/>
              </a:rPr>
              <a:t>Entregables Proyecto Formativo</a:t>
            </a:r>
            <a:br>
              <a:rPr lang="es-MX" sz="3200">
                <a:solidFill>
                  <a:schemeClr val="lt1"/>
                </a:solidFill>
                <a:latin typeface="Work Sans Medium"/>
                <a:ea typeface="Work Sans Medium"/>
                <a:cs typeface="Work Sans Medium"/>
                <a:sym typeface="Work Sans Medium"/>
              </a:rPr>
            </a:br>
            <a:r>
              <a:rPr lang="es-MX" sz="3200">
                <a:solidFill>
                  <a:schemeClr val="lt1"/>
                </a:solidFill>
                <a:latin typeface="Work Sans Medium"/>
                <a:ea typeface="Work Sans Medium"/>
                <a:cs typeface="Work Sans Medium"/>
                <a:sym typeface="Work Sans Medium"/>
              </a:rPr>
              <a:t>por Trimestre</a:t>
            </a:r>
            <a:endParaRPr sz="3200">
              <a:solidFill>
                <a:schemeClr val="lt1"/>
              </a:solidFill>
              <a:latin typeface="Work Sans Medium"/>
              <a:ea typeface="Work Sans Medium"/>
              <a:cs typeface="Work Sans Medium"/>
              <a:sym typeface="Work Sans Medium"/>
            </a:endParaRPr>
          </a:p>
        </p:txBody>
      </p:sp>
      <p:sp>
        <p:nvSpPr>
          <p:cNvPr id="201" name="Google Shape;201;p13"/>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202" name="Google Shape;202;p13"/>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203" name="Google Shape;203;p13"/>
          <p:cNvSpPr txBox="1"/>
          <p:nvPr/>
        </p:nvSpPr>
        <p:spPr>
          <a:xfrm>
            <a:off x="955868" y="2010451"/>
            <a:ext cx="4193035" cy="1862008"/>
          </a:xfrm>
          <a:prstGeom prst="rect">
            <a:avLst/>
          </a:prstGeom>
          <a:noFill/>
          <a:ln>
            <a:noFill/>
          </a:ln>
        </p:spPr>
        <p:txBody>
          <a:bodyPr spcFirstLastPara="1" wrap="square" lIns="91425" tIns="45700" rIns="91425" bIns="45700" anchor="t" anchorCtr="0">
            <a:spAutoFit/>
          </a:bodyPr>
          <a:lstStyle/>
          <a:p>
            <a:pPr>
              <a:buClr>
                <a:schemeClr val="dk1"/>
              </a:buClr>
              <a:buSzPts val="1400"/>
            </a:pPr>
            <a:endParaRPr lang="es-MX" sz="1000" dirty="0">
              <a:solidFill>
                <a:srgbClr val="212529"/>
              </a:solidFill>
              <a:latin typeface="Verdana"/>
              <a:ea typeface="Verdana"/>
            </a:endParaRPr>
          </a:p>
          <a:p>
            <a:pPr marL="171450" indent="-171450">
              <a:buClr>
                <a:schemeClr val="dk1"/>
              </a:buClr>
              <a:buSzPts val="1400"/>
              <a:buFont typeface="Arial"/>
              <a:buChar char="•"/>
            </a:pPr>
            <a:r>
              <a:rPr lang="es-MX" sz="1050" dirty="0">
                <a:solidFill>
                  <a:srgbClr val="212529"/>
                </a:solidFill>
                <a:latin typeface="Times"/>
                <a:ea typeface="Verdana"/>
                <a:hlinkClick r:id="rId3"/>
              </a:rPr>
              <a:t>elaboración del mapa de procesos que implica el sistema de información</a:t>
            </a:r>
            <a:r>
              <a:rPr lang="es-MX" sz="1050" dirty="0">
                <a:solidFill>
                  <a:srgbClr val="212529"/>
                </a:solidFill>
                <a:latin typeface="Times"/>
                <a:ea typeface="Verdana"/>
              </a:rPr>
              <a:t> </a:t>
            </a:r>
          </a:p>
          <a:p>
            <a:pPr marL="171450" indent="-171450">
              <a:buClr>
                <a:schemeClr val="dk1"/>
              </a:buClr>
              <a:buSzPts val="1400"/>
              <a:buFont typeface="Arial"/>
              <a:buChar char="•"/>
            </a:pPr>
            <a:r>
              <a:rPr lang="es-MX" sz="1050" dirty="0">
                <a:solidFill>
                  <a:srgbClr val="212529"/>
                </a:solidFill>
                <a:latin typeface="Times"/>
                <a:ea typeface="Verdana"/>
                <a:hlinkClick r:id="rId4"/>
              </a:rPr>
              <a:t>técnicas de recolección de información y análisis de resultados estadística descriptiva</a:t>
            </a:r>
            <a:endParaRPr lang="es-MX" sz="1050" dirty="0">
              <a:solidFill>
                <a:srgbClr val="212529"/>
              </a:solidFill>
              <a:latin typeface="Times"/>
              <a:ea typeface="Verdana"/>
            </a:endParaRPr>
          </a:p>
          <a:p>
            <a:pPr marL="171450" indent="-171450">
              <a:buClr>
                <a:schemeClr val="dk1"/>
              </a:buClr>
              <a:buSzPts val="1400"/>
              <a:buFont typeface="Arial"/>
              <a:buChar char="•"/>
            </a:pPr>
            <a:r>
              <a:rPr lang="es-MX" sz="1050" dirty="0">
                <a:solidFill>
                  <a:srgbClr val="212529"/>
                </a:solidFill>
                <a:latin typeface="Times"/>
                <a:ea typeface="Verdana"/>
                <a:hlinkClick r:id="rId5"/>
              </a:rPr>
              <a:t>requerimientos funcionales y no funcionales usando el estándar IEEE Std 830-1998</a:t>
            </a:r>
            <a:endParaRPr lang="es-MX" sz="1050" dirty="0">
              <a:solidFill>
                <a:srgbClr val="212529"/>
              </a:solidFill>
              <a:latin typeface="Times"/>
              <a:ea typeface="Verdana"/>
            </a:endParaRPr>
          </a:p>
          <a:p>
            <a:pPr marL="171450" indent="-171450">
              <a:buClr>
                <a:schemeClr val="dk1"/>
              </a:buClr>
              <a:buSzPts val="1400"/>
              <a:buFont typeface="Arial"/>
              <a:buChar char="•"/>
            </a:pPr>
            <a:r>
              <a:rPr lang="es-MX" sz="1050" dirty="0">
                <a:solidFill>
                  <a:srgbClr val="212529"/>
                </a:solidFill>
                <a:latin typeface="Times"/>
                <a:ea typeface="Verdana"/>
                <a:hlinkClick r:id="rId6"/>
              </a:rPr>
              <a:t>diagrama de casos de uso y documentación de casos de uso</a:t>
            </a:r>
            <a:endParaRPr lang="es-MX" sz="1050" dirty="0">
              <a:solidFill>
                <a:srgbClr val="212529"/>
              </a:solidFill>
              <a:latin typeface="Times"/>
              <a:ea typeface="Verdana"/>
            </a:endParaRPr>
          </a:p>
          <a:p>
            <a:pPr marL="171450" indent="-171450">
              <a:buClr>
                <a:schemeClr val="dk1"/>
              </a:buClr>
              <a:buSzPts val="1400"/>
              <a:buFont typeface="Arial"/>
              <a:buChar char="•"/>
            </a:pPr>
            <a:r>
              <a:rPr lang="es-MX" sz="1050" dirty="0">
                <a:solidFill>
                  <a:srgbClr val="212529"/>
                </a:solidFill>
                <a:latin typeface="Times"/>
                <a:ea typeface="Verdana"/>
                <a:hlinkClick r:id="rId7"/>
              </a:rPr>
              <a:t>validación de requerimientos (Realización de un prototipo usando mockups o wireframes)</a:t>
            </a:r>
            <a:endParaRPr lang="es-MX" sz="1050" dirty="0">
              <a:solidFill>
                <a:srgbClr val="212529"/>
              </a:solidFill>
              <a:latin typeface="Times"/>
              <a:ea typeface="Verdana"/>
            </a:endParaRPr>
          </a:p>
          <a:p>
            <a:pPr marL="171450" indent="-171450">
              <a:buClr>
                <a:schemeClr val="dk1"/>
              </a:buClr>
              <a:buSzPts val="1400"/>
              <a:buFont typeface="Arial"/>
              <a:buChar char="•"/>
            </a:pPr>
            <a:r>
              <a:rPr lang="es-MX" sz="1050" dirty="0">
                <a:solidFill>
                  <a:srgbClr val="212529"/>
                </a:solidFill>
                <a:latin typeface="Times"/>
                <a:ea typeface="Verdana"/>
                <a:hlinkClick r:id="rId8"/>
              </a:rPr>
              <a:t>Formatos de fichas técnicas</a:t>
            </a:r>
          </a:p>
        </p:txBody>
      </p:sp>
      <p:grpSp>
        <p:nvGrpSpPr>
          <p:cNvPr id="204" name="Google Shape;204;p13"/>
          <p:cNvGrpSpPr/>
          <p:nvPr/>
        </p:nvGrpSpPr>
        <p:grpSpPr>
          <a:xfrm>
            <a:off x="1059165" y="1718023"/>
            <a:ext cx="3239167" cy="347863"/>
            <a:chOff x="668953" y="1494678"/>
            <a:chExt cx="3239167" cy="347863"/>
          </a:xfrm>
        </p:grpSpPr>
        <p:sp>
          <p:nvSpPr>
            <p:cNvPr id="205" name="Google Shape;205;p13"/>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6" name="Google Shape;206;p13"/>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dirty="0">
                  <a:solidFill>
                    <a:srgbClr val="38AA00"/>
                  </a:solidFill>
                  <a:latin typeface="Work Sans Light"/>
                  <a:ea typeface="Work Sans Light"/>
                  <a:cs typeface="Work Sans Light"/>
                  <a:sym typeface="Work Sans Light"/>
                </a:rPr>
                <a:t>segundo Trimestre</a:t>
              </a:r>
              <a:endParaRPr dirty="0"/>
            </a:p>
          </p:txBody>
        </p:sp>
      </p:grpSp>
      <p:sp>
        <p:nvSpPr>
          <p:cNvPr id="207" name="Google Shape;207;p13"/>
          <p:cNvSpPr txBox="1"/>
          <p:nvPr/>
        </p:nvSpPr>
        <p:spPr>
          <a:xfrm>
            <a:off x="630339" y="4720739"/>
            <a:ext cx="3854368" cy="1169511"/>
          </a:xfrm>
          <a:prstGeom prst="rect">
            <a:avLst/>
          </a:prstGeom>
          <a:noFill/>
          <a:ln>
            <a:noFill/>
          </a:ln>
        </p:spPr>
        <p:txBody>
          <a:bodyPr spcFirstLastPara="1" wrap="square" lIns="91425" tIns="45700" rIns="91425" bIns="45700" anchor="t" anchorCtr="0">
            <a:spAutoFit/>
          </a:bodyPr>
          <a:lstStyle/>
          <a:p>
            <a:pPr marL="285750" indent="-285750">
              <a:buClr>
                <a:schemeClr val="dk1"/>
              </a:buClr>
              <a:buSzPts val="1400"/>
              <a:buFont typeface="Arial"/>
              <a:buChar char="•"/>
            </a:pPr>
            <a:r>
              <a:rPr lang="es-MX" sz="1000" dirty="0">
                <a:solidFill>
                  <a:srgbClr val="212529"/>
                </a:solidFill>
                <a:latin typeface="Times"/>
                <a:ea typeface="Verdana"/>
                <a:sym typeface="Work Sans Light"/>
                <a:hlinkClick r:id="rId9"/>
              </a:rPr>
              <a:t>modelo relacional notación crows foot</a:t>
            </a:r>
            <a:endParaRPr lang="en-US" sz="1600">
              <a:latin typeface="Times"/>
            </a:endParaRPr>
          </a:p>
          <a:p>
            <a:pPr marL="285750" indent="-285750">
              <a:buClr>
                <a:schemeClr val="dk1"/>
              </a:buClr>
              <a:buSzPts val="1400"/>
              <a:buFont typeface="Arial"/>
              <a:buChar char="•"/>
            </a:pPr>
            <a:r>
              <a:rPr lang="es-MX" sz="1000" dirty="0">
                <a:solidFill>
                  <a:srgbClr val="212529"/>
                </a:solidFill>
                <a:latin typeface="Times"/>
                <a:ea typeface="Verdana"/>
                <a:sym typeface="Work Sans Light"/>
                <a:hlinkClick r:id="rId10"/>
              </a:rPr>
              <a:t>normalización del modelo relacional identificando las 3FN</a:t>
            </a:r>
            <a:endParaRPr sz="1600">
              <a:solidFill>
                <a:schemeClr val="dk1"/>
              </a:solidFill>
              <a:latin typeface="Times"/>
            </a:endParaRPr>
          </a:p>
          <a:p>
            <a:pPr marL="285750" indent="-285750">
              <a:buClr>
                <a:schemeClr val="dk1"/>
              </a:buClr>
              <a:buSzPts val="1400"/>
              <a:buFont typeface="Arial"/>
              <a:buChar char="•"/>
            </a:pPr>
            <a:r>
              <a:rPr lang="es-MX" sz="1000" dirty="0">
                <a:solidFill>
                  <a:srgbClr val="212529"/>
                </a:solidFill>
                <a:latin typeface="Times"/>
                <a:ea typeface="Verdana"/>
                <a:cs typeface="Work Sans Light"/>
                <a:sym typeface="Work Sans Light"/>
                <a:hlinkClick r:id="rId11"/>
              </a:rPr>
              <a:t>diccionario de datos</a:t>
            </a:r>
            <a:endParaRPr lang="es-MX" sz="1600">
              <a:solidFill>
                <a:schemeClr val="dk1"/>
              </a:solidFill>
              <a:latin typeface="Times"/>
            </a:endParaRPr>
          </a:p>
          <a:p>
            <a:pPr marL="285750" indent="-285750">
              <a:buClr>
                <a:schemeClr val="dk1"/>
              </a:buClr>
              <a:buSzPts val="1400"/>
              <a:buFont typeface="Arial"/>
              <a:buChar char="•"/>
            </a:pPr>
            <a:r>
              <a:rPr lang="es-MX" sz="1000" dirty="0">
                <a:solidFill>
                  <a:srgbClr val="212529"/>
                </a:solidFill>
                <a:latin typeface="Times"/>
                <a:ea typeface="Verdana"/>
                <a:cs typeface="Work Sans Light"/>
                <a:sym typeface="Work Sans Light"/>
                <a:hlinkClick r:id="rId12"/>
              </a:rPr>
              <a:t>realización del diagrama de distribución usando el estándar UML 2.4.1</a:t>
            </a:r>
            <a:endParaRPr lang="es-MX" sz="1600">
              <a:solidFill>
                <a:schemeClr val="dk1"/>
              </a:solidFill>
              <a:latin typeface="Times"/>
            </a:endParaRPr>
          </a:p>
          <a:p>
            <a:pPr marL="285750" indent="-285750">
              <a:buClr>
                <a:schemeClr val="dk1"/>
              </a:buClr>
              <a:buSzPts val="1400"/>
              <a:buFont typeface="Arial,Sans-Serif"/>
              <a:buChar char="•"/>
            </a:pPr>
            <a:r>
              <a:rPr lang="es-MX" sz="1000" dirty="0">
                <a:solidFill>
                  <a:srgbClr val="0070C0"/>
                </a:solidFill>
                <a:latin typeface="Times"/>
                <a:ea typeface="Verdana"/>
                <a:sym typeface="Work Sans Light"/>
                <a:hlinkClick r:id="rId13">
                  <a:extLst>
                    <a:ext uri="{A12FA001-AC4F-418D-AE19-62706E023703}">
                      <ahyp:hlinkClr xmlns:ahyp="http://schemas.microsoft.com/office/drawing/2018/hyperlinkcolor" val="tx"/>
                    </a:ext>
                  </a:extLst>
                </a:hlinkClick>
              </a:rPr>
              <a:t>prototipo navegable del software</a:t>
            </a:r>
            <a:endParaRPr lang="en-US" sz="1600">
              <a:solidFill>
                <a:srgbClr val="0070C0"/>
              </a:solidFill>
              <a:latin typeface="Times"/>
              <a:hlinkClick r:id="" action="ppaction://noaction">
                <a:extLst>
                  <a:ext uri="{A12FA001-AC4F-418D-AE19-62706E023703}">
                    <ahyp:hlinkClr xmlns:ahyp="http://schemas.microsoft.com/office/drawing/2018/hyperlinkcolor" val="tx"/>
                  </a:ext>
                </a:extLst>
              </a:hlinkClick>
            </a:endParaRPr>
          </a:p>
          <a:p>
            <a:pPr marL="285750" indent="-285750">
              <a:buClr>
                <a:schemeClr val="dk1"/>
              </a:buClr>
              <a:buSzPts val="1400"/>
              <a:buFont typeface="Arial,Sans-Serif"/>
              <a:buChar char="•"/>
            </a:pPr>
            <a:r>
              <a:rPr lang="es-MX" sz="1000" dirty="0">
                <a:solidFill>
                  <a:srgbClr val="212529"/>
                </a:solidFill>
                <a:latin typeface="Times"/>
                <a:ea typeface="Verdana"/>
                <a:hlinkClick r:id="rId14"/>
              </a:rPr>
              <a:t>control de versiones</a:t>
            </a:r>
          </a:p>
        </p:txBody>
      </p:sp>
      <p:grpSp>
        <p:nvGrpSpPr>
          <p:cNvPr id="208" name="Google Shape;208;p13"/>
          <p:cNvGrpSpPr/>
          <p:nvPr/>
        </p:nvGrpSpPr>
        <p:grpSpPr>
          <a:xfrm>
            <a:off x="942581" y="4282909"/>
            <a:ext cx="3239167" cy="347863"/>
            <a:chOff x="668953" y="1494678"/>
            <a:chExt cx="3239167" cy="347863"/>
          </a:xfrm>
        </p:grpSpPr>
        <p:sp>
          <p:nvSpPr>
            <p:cNvPr id="209" name="Google Shape;209;p13"/>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0" name="Google Shape;210;p13"/>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a:lnSpc>
                  <a:spcPct val="90000"/>
                </a:lnSpc>
                <a:buClr>
                  <a:srgbClr val="38AA00"/>
                </a:buClr>
                <a:buSzPts val="1800"/>
                <a:buFont typeface="Work Sans Light"/>
              </a:pPr>
              <a:r>
                <a:rPr lang="es-MX" sz="1800" b="1" dirty="0">
                  <a:solidFill>
                    <a:srgbClr val="38AA00"/>
                  </a:solidFill>
                  <a:latin typeface="Work Sans Light"/>
                  <a:sym typeface="Work Sans Light"/>
                </a:rPr>
                <a:t>Tercer Trimestre</a:t>
              </a:r>
              <a:endParaRPr lang="en-US" dirty="0"/>
            </a:p>
          </p:txBody>
        </p:sp>
      </p:grpSp>
      <p:grpSp>
        <p:nvGrpSpPr>
          <p:cNvPr id="211" name="Google Shape;211;p13"/>
          <p:cNvGrpSpPr/>
          <p:nvPr/>
        </p:nvGrpSpPr>
        <p:grpSpPr>
          <a:xfrm>
            <a:off x="6768131" y="1834623"/>
            <a:ext cx="3239167" cy="347863"/>
            <a:chOff x="668953" y="1494678"/>
            <a:chExt cx="3239167" cy="347863"/>
          </a:xfrm>
        </p:grpSpPr>
        <p:sp>
          <p:nvSpPr>
            <p:cNvPr id="212" name="Google Shape;212;p13"/>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3" name="Google Shape;213;p13"/>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a:lnSpc>
                  <a:spcPct val="90000"/>
                </a:lnSpc>
                <a:buClr>
                  <a:srgbClr val="38AA00"/>
                </a:buClr>
                <a:buSzPts val="1800"/>
                <a:buFont typeface="Work Sans Light"/>
              </a:pPr>
              <a:r>
                <a:rPr lang="es-MX" sz="1800" b="1" dirty="0">
                  <a:solidFill>
                    <a:srgbClr val="38AA00"/>
                  </a:solidFill>
                  <a:latin typeface="Work Sans Light"/>
                  <a:sym typeface="Work Sans Light"/>
                </a:rPr>
                <a:t>Cuarto Trimestre</a:t>
              </a:r>
              <a:endParaRPr lang="en-US" dirty="0"/>
            </a:p>
          </p:txBody>
        </p:sp>
      </p:grpSp>
      <p:sp>
        <p:nvSpPr>
          <p:cNvPr id="214" name="Google Shape;214;p13"/>
          <p:cNvSpPr txBox="1"/>
          <p:nvPr/>
        </p:nvSpPr>
        <p:spPr>
          <a:xfrm>
            <a:off x="6767161" y="2459485"/>
            <a:ext cx="3854368" cy="707846"/>
          </a:xfrm>
          <a:prstGeom prst="rect">
            <a:avLst/>
          </a:prstGeom>
          <a:noFill/>
          <a:ln>
            <a:noFill/>
          </a:ln>
        </p:spPr>
        <p:txBody>
          <a:bodyPr spcFirstLastPara="1" wrap="square" lIns="91425" tIns="45700" rIns="91425" bIns="45700" anchor="t" anchorCtr="0">
            <a:spAutoFit/>
          </a:bodyPr>
          <a:lstStyle/>
          <a:p>
            <a:pPr marL="171450" indent="-171450">
              <a:buClr>
                <a:schemeClr val="dk1"/>
              </a:buClr>
              <a:buSzPts val="1400"/>
              <a:buFont typeface="Arial"/>
              <a:buChar char="•"/>
            </a:pPr>
            <a:r>
              <a:rPr lang="es-MX" sz="1000" dirty="0">
                <a:solidFill>
                  <a:srgbClr val="212529"/>
                </a:solidFill>
                <a:latin typeface="Times"/>
                <a:ea typeface="Verdana"/>
                <a:cs typeface="Work Sans Light"/>
                <a:sym typeface="Work Sans Light"/>
                <a:hlinkClick r:id="rId15"/>
              </a:rPr>
              <a:t>construcción de la base de datos usando sentencias DDL</a:t>
            </a:r>
            <a:endParaRPr lang="en-US" sz="1000">
              <a:latin typeface="Times"/>
            </a:endParaRPr>
          </a:p>
          <a:p>
            <a:pPr marL="171450" indent="-171450">
              <a:buClr>
                <a:schemeClr val="dk1"/>
              </a:buClr>
              <a:buSzPts val="1400"/>
              <a:buFont typeface="Arial"/>
              <a:buChar char="•"/>
            </a:pPr>
            <a:r>
              <a:rPr lang="es-MX" sz="1000" dirty="0">
                <a:solidFill>
                  <a:srgbClr val="212529"/>
                </a:solidFill>
                <a:latin typeface="Times"/>
                <a:ea typeface="Verdana"/>
                <a:cs typeface="Work Sans Light"/>
                <a:sym typeface="Work Sans Light"/>
                <a:hlinkClick r:id="rId16"/>
              </a:rPr>
              <a:t>uso de la base de datos a través de sentencias DML</a:t>
            </a:r>
            <a:r>
              <a:rPr lang="es-MX" sz="1000" dirty="0">
                <a:solidFill>
                  <a:srgbClr val="212529"/>
                </a:solidFill>
                <a:latin typeface="Times"/>
                <a:ea typeface="Verdana"/>
                <a:cs typeface="Work Sans Light"/>
                <a:sym typeface="Work Sans Light"/>
              </a:rPr>
              <a:t> </a:t>
            </a:r>
            <a:endParaRPr lang="es-MX" sz="1000">
              <a:latin typeface="Times"/>
              <a:ea typeface="Verdana"/>
            </a:endParaRPr>
          </a:p>
          <a:p>
            <a:pPr marL="171450" indent="-171450">
              <a:buClr>
                <a:schemeClr val="dk1"/>
              </a:buClr>
              <a:buSzPts val="1400"/>
              <a:buFont typeface="Arial"/>
              <a:buChar char="•"/>
            </a:pPr>
            <a:r>
              <a:rPr lang="es-MX" sz="1000" dirty="0">
                <a:solidFill>
                  <a:srgbClr val="212529"/>
                </a:solidFill>
                <a:latin typeface="Times"/>
                <a:ea typeface="Verdana"/>
                <a:hlinkClick r:id="" action="ppaction://noaction"/>
              </a:rPr>
              <a:t>realización del Front-End funcional (codificación), utilizando frameworks como Bootstrap</a:t>
            </a:r>
            <a:endParaRPr lang="es-MX" sz="1000" dirty="0">
              <a:solidFill>
                <a:srgbClr val="212529"/>
              </a:solidFill>
              <a:latin typeface="Times"/>
              <a:ea typeface="Verdana"/>
            </a:endParaRPr>
          </a:p>
        </p:txBody>
      </p:sp>
      <p:grpSp>
        <p:nvGrpSpPr>
          <p:cNvPr id="215" name="Google Shape;215;p13"/>
          <p:cNvGrpSpPr/>
          <p:nvPr/>
        </p:nvGrpSpPr>
        <p:grpSpPr>
          <a:xfrm>
            <a:off x="6538658" y="4104736"/>
            <a:ext cx="3239167" cy="347863"/>
            <a:chOff x="668953" y="1494678"/>
            <a:chExt cx="3239167" cy="347863"/>
          </a:xfrm>
        </p:grpSpPr>
        <p:sp>
          <p:nvSpPr>
            <p:cNvPr id="216" name="Google Shape;216;p13"/>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7" name="Google Shape;217;p13"/>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a:lnSpc>
                  <a:spcPct val="90000"/>
                </a:lnSpc>
                <a:buClr>
                  <a:srgbClr val="38AA00"/>
                </a:buClr>
                <a:buSzPts val="1800"/>
                <a:buFont typeface="Work Sans Light"/>
              </a:pPr>
              <a:r>
                <a:rPr lang="es-MX" sz="1800" b="1" dirty="0">
                  <a:solidFill>
                    <a:srgbClr val="38AA00"/>
                  </a:solidFill>
                  <a:latin typeface="Work Sans Light"/>
                  <a:sym typeface="Work Sans Light"/>
                </a:rPr>
                <a:t>Quinto Trimestre</a:t>
              </a:r>
              <a:endParaRPr lang="en-US" dirty="0"/>
            </a:p>
          </p:txBody>
        </p:sp>
      </p:grpSp>
      <p:sp>
        <p:nvSpPr>
          <p:cNvPr id="218" name="Google Shape;218;p13"/>
          <p:cNvSpPr txBox="1"/>
          <p:nvPr/>
        </p:nvSpPr>
        <p:spPr>
          <a:xfrm>
            <a:off x="6543817" y="4720498"/>
            <a:ext cx="3854368" cy="707846"/>
          </a:xfrm>
          <a:prstGeom prst="rect">
            <a:avLst/>
          </a:prstGeom>
          <a:noFill/>
          <a:ln>
            <a:noFill/>
          </a:ln>
        </p:spPr>
        <p:txBody>
          <a:bodyPr spcFirstLastPara="1" wrap="square" lIns="91425" tIns="45700" rIns="91425" bIns="45700" anchor="t" anchorCtr="0">
            <a:spAutoFit/>
          </a:bodyPr>
          <a:lstStyle/>
          <a:p>
            <a:pPr marL="171450" indent="-171450">
              <a:buClr>
                <a:schemeClr val="dk1"/>
              </a:buClr>
              <a:buSzPts val="1400"/>
              <a:buFont typeface="Arial"/>
              <a:buChar char="•"/>
            </a:pPr>
            <a:r>
              <a:rPr lang="es-MX" sz="1000" dirty="0">
                <a:solidFill>
                  <a:srgbClr val="212529"/>
                </a:solidFill>
                <a:latin typeface="Times"/>
                <a:ea typeface="Verdana"/>
                <a:cs typeface="Work Sans Light"/>
                <a:sym typeface="Work Sans Light"/>
              </a:rPr>
              <a:t>implementación de la API REST agregando seguridad.</a:t>
            </a:r>
            <a:endParaRPr lang="en-US" sz="1000" dirty="0">
              <a:solidFill>
                <a:schemeClr val="dk1"/>
              </a:solidFill>
              <a:latin typeface="Times"/>
            </a:endParaRPr>
          </a:p>
          <a:p>
            <a:pPr marL="171450" indent="-171450">
              <a:buClr>
                <a:schemeClr val="dk1"/>
              </a:buClr>
              <a:buSzPts val="1400"/>
              <a:buFont typeface="Arial"/>
              <a:buChar char="•"/>
            </a:pPr>
            <a:r>
              <a:rPr lang="es-MX" sz="1000" dirty="0" err="1">
                <a:solidFill>
                  <a:srgbClr val="212529"/>
                </a:solidFill>
                <a:latin typeface="Times"/>
                <a:ea typeface="Verdana"/>
                <a:cs typeface="Work Sans Light"/>
                <a:sym typeface="Work Sans Light"/>
              </a:rPr>
              <a:t>front</a:t>
            </a:r>
            <a:r>
              <a:rPr lang="es-MX" sz="1000" dirty="0">
                <a:solidFill>
                  <a:srgbClr val="212529"/>
                </a:solidFill>
                <a:latin typeface="Times"/>
                <a:ea typeface="Verdana"/>
                <a:cs typeface="Work Sans Light"/>
                <a:sym typeface="Work Sans Light"/>
              </a:rPr>
              <a:t> </a:t>
            </a:r>
            <a:r>
              <a:rPr lang="es-MX" sz="1000" dirty="0" err="1">
                <a:solidFill>
                  <a:srgbClr val="212529"/>
                </a:solidFill>
                <a:latin typeface="Times"/>
                <a:ea typeface="Verdana"/>
                <a:cs typeface="Work Sans Light"/>
                <a:sym typeface="Work Sans Light"/>
              </a:rPr>
              <a:t>end</a:t>
            </a:r>
            <a:r>
              <a:rPr lang="es-MX" sz="1000" dirty="0">
                <a:solidFill>
                  <a:srgbClr val="212529"/>
                </a:solidFill>
                <a:latin typeface="Times"/>
                <a:ea typeface="Verdana"/>
                <a:cs typeface="Work Sans Light"/>
                <a:sym typeface="Work Sans Light"/>
              </a:rPr>
              <a:t> web consuma la API REST (Angular, Vue.js, </a:t>
            </a:r>
            <a:r>
              <a:rPr lang="es-MX" sz="1000" dirty="0" err="1">
                <a:solidFill>
                  <a:srgbClr val="212529"/>
                </a:solidFill>
                <a:latin typeface="Times"/>
                <a:ea typeface="Verdana"/>
                <a:cs typeface="Work Sans Light"/>
                <a:sym typeface="Work Sans Light"/>
              </a:rPr>
              <a:t>react</a:t>
            </a:r>
            <a:r>
              <a:rPr lang="es-MX" sz="1000" dirty="0">
                <a:solidFill>
                  <a:srgbClr val="212529"/>
                </a:solidFill>
                <a:latin typeface="Times"/>
                <a:ea typeface="Verdana"/>
                <a:cs typeface="Work Sans Light"/>
                <a:sym typeface="Work Sans Light"/>
              </a:rPr>
              <a:t> u otros), con un avance del 80% de la codificación</a:t>
            </a:r>
            <a:endParaRPr sz="1000" dirty="0">
              <a:solidFill>
                <a:schemeClr val="dk1"/>
              </a:solidFill>
              <a:latin typeface="Times"/>
            </a:endParaRPr>
          </a:p>
          <a:p>
            <a:pPr marL="171450" indent="-171450">
              <a:buClr>
                <a:schemeClr val="dk1"/>
              </a:buClr>
              <a:buSzPts val="1400"/>
              <a:buFont typeface="Arial"/>
              <a:buChar char="•"/>
            </a:pPr>
            <a:r>
              <a:rPr lang="es-MX" sz="1000" dirty="0">
                <a:solidFill>
                  <a:srgbClr val="212529"/>
                </a:solidFill>
                <a:latin typeface="Times"/>
                <a:ea typeface="Verdana"/>
                <a:cs typeface="Work Sans Light"/>
                <a:sym typeface="Work Sans Light"/>
                <a:hlinkClick r:id="rId14"/>
              </a:rPr>
              <a:t>uso de sistemas de control de versiones.</a:t>
            </a:r>
            <a:endParaRPr sz="1000" dirty="0">
              <a:latin typeface="Times"/>
            </a:endParaRPr>
          </a:p>
        </p:txBody>
      </p:sp>
      <p:pic>
        <p:nvPicPr>
          <p:cNvPr id="223" name="Google Shape;223;p13"/>
          <p:cNvPicPr preferRelativeResize="0"/>
          <p:nvPr/>
        </p:nvPicPr>
        <p:blipFill rotWithShape="1">
          <a:blip r:embed="rId17">
            <a:alphaModFix/>
          </a:blip>
          <a:srcRect/>
          <a:stretch/>
        </p:blipFill>
        <p:spPr>
          <a:xfrm>
            <a:off x="8876873" y="450558"/>
            <a:ext cx="714963" cy="64541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5"/>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dirty="0" err="1">
                <a:solidFill>
                  <a:schemeClr val="lt1"/>
                </a:solidFill>
                <a:latin typeface="Times"/>
                <a:ea typeface="Times"/>
                <a:cs typeface="Times"/>
                <a:sym typeface="Times"/>
              </a:rPr>
              <a:t>Bibligrafía</a:t>
            </a:r>
            <a:endParaRPr dirty="0">
              <a:latin typeface="Times"/>
              <a:ea typeface="Times"/>
              <a:cs typeface="Times"/>
              <a:sym typeface="Times"/>
            </a:endParaRPr>
          </a:p>
        </p:txBody>
      </p:sp>
      <p:sp>
        <p:nvSpPr>
          <p:cNvPr id="153" name="Google Shape;153;p5"/>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54" name="Google Shape;154;p5"/>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55" name="Google Shape;155;p5"/>
          <p:cNvSpPr txBox="1"/>
          <p:nvPr/>
        </p:nvSpPr>
        <p:spPr>
          <a:xfrm>
            <a:off x="502982" y="1722399"/>
            <a:ext cx="11186100" cy="3801900"/>
          </a:xfrm>
          <a:prstGeom prst="rect">
            <a:avLst/>
          </a:prstGeom>
          <a:noFill/>
          <a:ln>
            <a:noFill/>
          </a:ln>
        </p:spPr>
        <p:txBody>
          <a:bodyPr spcFirstLastPara="1" wrap="square" lIns="91425" tIns="45700" rIns="91425" bIns="45700" anchor="t" anchorCtr="0">
            <a:spAutoFit/>
          </a:bodyPr>
          <a:lstStyle/>
          <a:p>
            <a:pPr marL="0" marR="0" lvl="0" indent="0" algn="just" rtl="0">
              <a:lnSpc>
                <a:spcPct val="90000"/>
              </a:lnSpc>
              <a:spcBef>
                <a:spcPts val="0"/>
              </a:spcBef>
              <a:spcAft>
                <a:spcPts val="0"/>
              </a:spcAft>
              <a:buNone/>
            </a:pPr>
            <a:r>
              <a:rPr lang="es-MX" sz="1500" dirty="0">
                <a:solidFill>
                  <a:schemeClr val="dk1"/>
                </a:solidFill>
                <a:latin typeface="Times New Roman" panose="02020603050405020304" pitchFamily="18" charset="0"/>
                <a:ea typeface="Times"/>
                <a:cs typeface="Times New Roman" panose="02020603050405020304" pitchFamily="18" charset="0"/>
                <a:sym typeface="Times"/>
              </a:rPr>
              <a:t>Según el artículo “Intermediarios y volatilidad de precios, problemas de nunca acabar del agro colombiano” publicado en la página oficial de la universidad de Antioquia por Lourdes Cruz Cárdenas - Comunicaciones Facultad En el sector agropecuario colombiano, los pequeños y medianos productores enfrentan grandes desafíos para comercializar sus productos de manera eficiente y rentable. La existencia de numerosos intermediarios en la cadena de suministro aumenta los costos y reduce las ganancias de los agricultores, mientras que los consumidores finales terminan pagando precios más elevados. (</a:t>
            </a:r>
            <a:r>
              <a:rPr lang="es-MX" sz="1500" u="sng" dirty="0">
                <a:solidFill>
                  <a:srgbClr val="0563C1"/>
                </a:solidFill>
                <a:latin typeface="Times New Roman" panose="02020603050405020304" pitchFamily="18" charset="0"/>
                <a:ea typeface="Times"/>
                <a:cs typeface="Times New Roman" panose="02020603050405020304" pitchFamily="18" charset="0"/>
                <a:sym typeface="Times"/>
                <a:hlinkClick r:id="rId3">
                  <a:extLst>
                    <a:ext uri="{A12FA001-AC4F-418D-AE19-62706E023703}">
                      <ahyp:hlinkClr xmlns:ahyp="http://schemas.microsoft.com/office/drawing/2018/hyperlinkcolor" val="tx"/>
                    </a:ext>
                  </a:extLst>
                </a:hlinkClick>
              </a:rPr>
              <a:t>Intermediarios y volatilidad de precios, problemas de nunca acabar del agro colombiano</a:t>
            </a:r>
            <a:r>
              <a:rPr lang="es-MX" sz="1500" u="sng" dirty="0">
                <a:solidFill>
                  <a:srgbClr val="0563C1"/>
                </a:solidFill>
                <a:latin typeface="Times New Roman" panose="02020603050405020304" pitchFamily="18" charset="0"/>
                <a:ea typeface="Times"/>
                <a:cs typeface="Times New Roman" panose="02020603050405020304" pitchFamily="18" charset="0"/>
                <a:sym typeface="Times"/>
              </a:rPr>
              <a:t>).</a:t>
            </a:r>
            <a:endParaRPr sz="1500" u="sng" dirty="0">
              <a:solidFill>
                <a:srgbClr val="0563C1"/>
              </a:solidFill>
              <a:latin typeface="Times New Roman" panose="02020603050405020304" pitchFamily="18" charset="0"/>
              <a:ea typeface="Times"/>
              <a:cs typeface="Times New Roman" panose="02020603050405020304" pitchFamily="18" charset="0"/>
              <a:sym typeface="Times"/>
            </a:endParaRPr>
          </a:p>
          <a:p>
            <a:pPr marL="0" marR="0" lvl="0" indent="0" algn="just" rtl="0">
              <a:lnSpc>
                <a:spcPct val="90000"/>
              </a:lnSpc>
              <a:spcBef>
                <a:spcPts val="0"/>
              </a:spcBef>
              <a:spcAft>
                <a:spcPts val="0"/>
              </a:spcAft>
              <a:buNone/>
            </a:pPr>
            <a:endParaRPr sz="1500" u="sng" dirty="0">
              <a:solidFill>
                <a:srgbClr val="0563C1"/>
              </a:solidFill>
              <a:latin typeface="Times New Roman" panose="02020603050405020304" pitchFamily="18" charset="0"/>
              <a:ea typeface="Times"/>
              <a:cs typeface="Times New Roman" panose="02020603050405020304" pitchFamily="18" charset="0"/>
              <a:sym typeface="Times"/>
            </a:endParaRPr>
          </a:p>
          <a:p>
            <a:pPr marL="0" marR="0" lvl="0" indent="0" algn="just" rtl="0">
              <a:lnSpc>
                <a:spcPct val="90000"/>
              </a:lnSpc>
              <a:spcBef>
                <a:spcPts val="1000"/>
              </a:spcBef>
              <a:spcAft>
                <a:spcPts val="0"/>
              </a:spcAft>
              <a:buNone/>
            </a:pPr>
            <a:r>
              <a:rPr lang="es-MX" sz="1500" dirty="0">
                <a:solidFill>
                  <a:schemeClr val="dk1"/>
                </a:solidFill>
                <a:latin typeface="Times New Roman" panose="02020603050405020304" pitchFamily="18" charset="0"/>
                <a:ea typeface="Times"/>
                <a:cs typeface="Times New Roman" panose="02020603050405020304" pitchFamily="18" charset="0"/>
                <a:sym typeface="Times"/>
              </a:rPr>
              <a:t>Además en el artículo “transformar la alimentación y la agricultura para alcanzar los objetivos de desarrollo sostenible.. página 18” publicado en la página oficial de la FAO (Organización de las naciones unidas para la alimentación y la agricultura) la falta de transparencia en el proceso de comercialización dificulta la posibilidad a los campesinos de ser más competitivos en el mercado. Estos problemas no solo afectan la sostenibilidad económica de los productores, sino que también limitan su capacidad para invertir en mejoras productivas y tecnológicas. (</a:t>
            </a:r>
            <a:r>
              <a:rPr lang="es-MX" sz="1500" u="sng" dirty="0">
                <a:solidFill>
                  <a:schemeClr val="dk1"/>
                </a:solidFill>
                <a:latin typeface="Times New Roman" panose="02020603050405020304" pitchFamily="18" charset="0"/>
                <a:ea typeface="Times"/>
                <a:cs typeface="Times New Roman" panose="02020603050405020304" pitchFamily="18" charset="0"/>
                <a:sym typeface="Times"/>
                <a:hlinkClick r:id="rId4">
                  <a:extLst>
                    <a:ext uri="{A12FA001-AC4F-418D-AE19-62706E023703}">
                      <ahyp:hlinkClr xmlns:ahyp="http://schemas.microsoft.com/office/drawing/2018/hyperlinkcolor" val="tx"/>
                    </a:ext>
                  </a:extLst>
                </a:hlinkClick>
              </a:rPr>
              <a:t>https://</a:t>
            </a:r>
            <a:r>
              <a:rPr lang="es-MX" sz="1500" dirty="0">
                <a:solidFill>
                  <a:schemeClr val="dk1"/>
                </a:solidFill>
                <a:uFill>
                  <a:noFill/>
                </a:uFill>
                <a:latin typeface="Times New Roman" panose="02020603050405020304" pitchFamily="18" charset="0"/>
                <a:ea typeface="Times"/>
                <a:cs typeface="Times New Roman" panose="02020603050405020304" pitchFamily="18" charset="0"/>
                <a:sym typeface="Times"/>
                <a:hlinkClick r:id="rId4">
                  <a:extLst>
                    <a:ext uri="{A12FA001-AC4F-418D-AE19-62706E023703}">
                      <ahyp:hlinkClr xmlns:ahyp="http://schemas.microsoft.com/office/drawing/2018/hyperlinkcolor" val="tx"/>
                    </a:ext>
                  </a:extLst>
                </a:hlinkClick>
              </a:rPr>
              <a:t>openknowledge</a:t>
            </a:r>
            <a:r>
              <a:rPr lang="es-MX" sz="1500" u="sng" dirty="0">
                <a:solidFill>
                  <a:schemeClr val="dk1"/>
                </a:solidFill>
                <a:latin typeface="Times New Roman" panose="02020603050405020304" pitchFamily="18" charset="0"/>
                <a:ea typeface="Times"/>
                <a:cs typeface="Times New Roman" panose="02020603050405020304" pitchFamily="18" charset="0"/>
                <a:sym typeface="Times"/>
                <a:hlinkClick r:id="rId4">
                  <a:extLst>
                    <a:ext uri="{A12FA001-AC4F-418D-AE19-62706E023703}">
                      <ahyp:hlinkClr xmlns:ahyp="http://schemas.microsoft.com/office/drawing/2018/hyperlinkcolor" val="tx"/>
                    </a:ext>
                  </a:extLst>
                </a:hlinkClick>
              </a:rPr>
              <a:t>.fao.org/server/api/core/bitstreams/65e7524f-9f38-4e3c-b98c-e25a45737800/content</a:t>
            </a:r>
            <a:r>
              <a:rPr lang="es-MX" sz="1500" dirty="0">
                <a:solidFill>
                  <a:schemeClr val="dk1"/>
                </a:solidFill>
                <a:latin typeface="Times New Roman" panose="02020603050405020304" pitchFamily="18" charset="0"/>
                <a:ea typeface="Times"/>
                <a:cs typeface="Times New Roman" panose="02020603050405020304" pitchFamily="18" charset="0"/>
                <a:sym typeface="Times"/>
              </a:rPr>
              <a:t>).</a:t>
            </a:r>
            <a:endParaRPr sz="15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lnSpc>
                <a:spcPct val="90000"/>
              </a:lnSpc>
              <a:spcBef>
                <a:spcPts val="1000"/>
              </a:spcBef>
              <a:spcAft>
                <a:spcPts val="0"/>
              </a:spcAft>
              <a:buNone/>
            </a:pPr>
            <a:endParaRPr sz="15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lnSpc>
                <a:spcPct val="90000"/>
              </a:lnSpc>
              <a:spcBef>
                <a:spcPts val="1000"/>
              </a:spcBef>
              <a:spcAft>
                <a:spcPts val="0"/>
              </a:spcAft>
              <a:buNone/>
            </a:pPr>
            <a:r>
              <a:rPr lang="es-MX" sz="1500" dirty="0">
                <a:solidFill>
                  <a:schemeClr val="dk1"/>
                </a:solidFill>
                <a:latin typeface="Times New Roman" panose="02020603050405020304" pitchFamily="18" charset="0"/>
                <a:ea typeface="Times"/>
                <a:cs typeface="Times New Roman" panose="02020603050405020304" pitchFamily="18" charset="0"/>
                <a:sym typeface="Times"/>
              </a:rPr>
              <a:t>En la Revista Nacional de Agricultura Edición 1034 – Marzo 2023, en la sección de Plan Nacional de Desarrollo 2022-2026: El menú para los sectores agropecuario y rural, dice que “Colombia debe producir más alimentos de manera eficiente e incluyente con los pequeños productores y utilizando ciencia, tecnología e innovación”  (</a:t>
            </a:r>
            <a:r>
              <a:rPr lang="es-MX" sz="1500" u="sng" dirty="0">
                <a:solidFill>
                  <a:schemeClr val="dk1"/>
                </a:solidFill>
                <a:latin typeface="Times New Roman" panose="02020603050405020304" pitchFamily="18" charset="0"/>
                <a:ea typeface="Times"/>
                <a:cs typeface="Times New Roman" panose="02020603050405020304" pitchFamily="18" charset="0"/>
                <a:sym typeface="Times"/>
                <a:hlinkClick r:id="rId5">
                  <a:extLst>
                    <a:ext uri="{A12FA001-AC4F-418D-AE19-62706E023703}">
                      <ahyp:hlinkClr xmlns:ahyp="http://schemas.microsoft.com/office/drawing/2018/hyperlinkcolor" val="tx"/>
                    </a:ext>
                  </a:extLst>
                </a:hlinkClick>
              </a:rPr>
              <a:t>Plan Nacional de Desarrollo 2022-2026: El menú para los sectores agropecuario y rural - SAC - Sociedad de Agricultores de Colombia</a:t>
            </a:r>
            <a:r>
              <a:rPr lang="es-MX" sz="1500" dirty="0">
                <a:solidFill>
                  <a:schemeClr val="dk1"/>
                </a:solidFill>
                <a:latin typeface="Times New Roman" panose="02020603050405020304" pitchFamily="18" charset="0"/>
                <a:ea typeface="Times"/>
                <a:cs typeface="Times New Roman" panose="02020603050405020304" pitchFamily="18" charset="0"/>
                <a:sym typeface="Times"/>
              </a:rPr>
              <a:t>).</a:t>
            </a:r>
            <a:endParaRPr sz="1500" dirty="0">
              <a:solidFill>
                <a:schemeClr val="dk1"/>
              </a:solidFill>
              <a:latin typeface="Times New Roman" panose="02020603050405020304" pitchFamily="18" charset="0"/>
              <a:ea typeface="Times"/>
              <a:cs typeface="Times New Roman" panose="02020603050405020304" pitchFamily="18" charset="0"/>
              <a:sym typeface="Times"/>
            </a:endParaRPr>
          </a:p>
        </p:txBody>
      </p:sp>
      <p:pic>
        <p:nvPicPr>
          <p:cNvPr id="156" name="Google Shape;156;p5"/>
          <p:cNvPicPr preferRelativeResize="0"/>
          <p:nvPr/>
        </p:nvPicPr>
        <p:blipFill rotWithShape="1">
          <a:blip r:embed="rId6">
            <a:alphaModFix/>
          </a:blip>
          <a:srcRect/>
          <a:stretch/>
        </p:blipFill>
        <p:spPr>
          <a:xfrm>
            <a:off x="8876873" y="450558"/>
            <a:ext cx="714963" cy="64541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
          <p:cNvSpPr txBox="1"/>
          <p:nvPr/>
        </p:nvSpPr>
        <p:spPr>
          <a:xfrm>
            <a:off x="4189067" y="1136328"/>
            <a:ext cx="3813900" cy="12006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7200">
                <a:solidFill>
                  <a:schemeClr val="lt1"/>
                </a:solidFill>
                <a:latin typeface="Times"/>
                <a:ea typeface="Times"/>
                <a:cs typeface="Times"/>
                <a:sym typeface="Times"/>
              </a:rPr>
              <a:t>AgroSoft</a:t>
            </a:r>
            <a:endParaRPr>
              <a:latin typeface="Times"/>
              <a:ea typeface="Times"/>
              <a:cs typeface="Times"/>
              <a:sym typeface="Times"/>
            </a:endParaRPr>
          </a:p>
        </p:txBody>
      </p:sp>
      <p:cxnSp>
        <p:nvCxnSpPr>
          <p:cNvPr id="110" name="Google Shape;110;p2"/>
          <p:cNvCxnSpPr/>
          <p:nvPr/>
        </p:nvCxnSpPr>
        <p:spPr>
          <a:xfrm>
            <a:off x="5227899" y="3321934"/>
            <a:ext cx="1736203" cy="0"/>
          </a:xfrm>
          <a:prstGeom prst="straightConnector1">
            <a:avLst/>
          </a:prstGeom>
          <a:noFill/>
          <a:ln w="9525" cap="flat" cmpd="sng">
            <a:solidFill>
              <a:schemeClr val="lt1"/>
            </a:solidFill>
            <a:prstDash val="solid"/>
            <a:miter lim="800000"/>
            <a:headEnd type="none" w="sm" len="sm"/>
            <a:tailEnd type="none" w="sm" len="sm"/>
          </a:ln>
        </p:spPr>
      </p:cxnSp>
      <p:sp>
        <p:nvSpPr>
          <p:cNvPr id="111" name="Google Shape;111;p2"/>
          <p:cNvSpPr txBox="1"/>
          <p:nvPr/>
        </p:nvSpPr>
        <p:spPr>
          <a:xfrm>
            <a:off x="4168816" y="3463724"/>
            <a:ext cx="3854400" cy="13236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1600">
                <a:solidFill>
                  <a:schemeClr val="lt1"/>
                </a:solidFill>
                <a:latin typeface="Times"/>
                <a:ea typeface="Times"/>
                <a:cs typeface="Times"/>
                <a:sym typeface="Times"/>
              </a:rPr>
              <a:t>Tique Ortiz Juliana</a:t>
            </a:r>
            <a:endParaRPr>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Ochoa Lozano Johan Fernando</a:t>
            </a:r>
            <a:endParaRPr>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Olmos Cometa Duvier</a:t>
            </a:r>
            <a:endParaRPr>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Saavedra Castañeda Derek </a:t>
            </a:r>
            <a:endParaRPr sz="1600">
              <a:solidFill>
                <a:schemeClr val="lt1"/>
              </a:solidFill>
              <a:latin typeface="Times"/>
              <a:ea typeface="Times"/>
              <a:cs typeface="Times"/>
              <a:sym typeface="Times"/>
            </a:endParaRPr>
          </a:p>
          <a:p>
            <a:pPr marL="0" marR="0" lvl="0" indent="0" algn="ctr" rtl="0">
              <a:spcBef>
                <a:spcPts val="0"/>
              </a:spcBef>
              <a:spcAft>
                <a:spcPts val="0"/>
              </a:spcAft>
              <a:buNone/>
            </a:pPr>
            <a:endParaRPr sz="1600">
              <a:solidFill>
                <a:schemeClr val="lt1"/>
              </a:solidFill>
              <a:latin typeface="Work Sans Light"/>
              <a:ea typeface="Work Sans Light"/>
              <a:cs typeface="Work Sans Light"/>
              <a:sym typeface="Work Sans Light"/>
            </a:endParaRPr>
          </a:p>
        </p:txBody>
      </p:sp>
      <p:sp>
        <p:nvSpPr>
          <p:cNvPr id="112" name="Google Shape;112;p2"/>
          <p:cNvSpPr txBox="1"/>
          <p:nvPr/>
        </p:nvSpPr>
        <p:spPr>
          <a:xfrm>
            <a:off x="1068888" y="5279998"/>
            <a:ext cx="10054224" cy="107721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1600">
                <a:solidFill>
                  <a:schemeClr val="lt1"/>
                </a:solidFill>
                <a:latin typeface="Times"/>
                <a:ea typeface="Times"/>
                <a:cs typeface="Times"/>
                <a:sym typeface="Times"/>
              </a:rPr>
              <a:t>Servicio Nacional de Aprendizaje –SENA, Centro de Electricidad Electrónica y Telecomunicaciones</a:t>
            </a:r>
            <a:endParaRPr>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Tecnólogo en Análisis y desarrollo de Software - TPS, Quinto Trimestre</a:t>
            </a:r>
            <a:endParaRPr sz="1600">
              <a:solidFill>
                <a:schemeClr val="lt1"/>
              </a:solidFill>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Instructor Albeiro Ramos</a:t>
            </a:r>
            <a:endParaRPr>
              <a:latin typeface="Times"/>
              <a:ea typeface="Times"/>
              <a:cs typeface="Times"/>
              <a:sym typeface="Times"/>
            </a:endParaRPr>
          </a:p>
          <a:p>
            <a:pPr marL="0" marR="0" lvl="0" indent="0" algn="ctr" rtl="0">
              <a:spcBef>
                <a:spcPts val="0"/>
              </a:spcBef>
              <a:spcAft>
                <a:spcPts val="0"/>
              </a:spcAft>
              <a:buNone/>
            </a:pPr>
            <a:r>
              <a:rPr lang="es-MX" sz="1600">
                <a:solidFill>
                  <a:schemeClr val="lt1"/>
                </a:solidFill>
                <a:latin typeface="Times"/>
                <a:ea typeface="Times"/>
                <a:cs typeface="Times"/>
                <a:sym typeface="Times"/>
              </a:rPr>
              <a:t>Bogotá, 30 de julio de 2025</a:t>
            </a:r>
            <a:endParaRPr sz="1600">
              <a:solidFill>
                <a:schemeClr val="lt1"/>
              </a:solidFill>
              <a:latin typeface="Times"/>
              <a:ea typeface="Times"/>
              <a:cs typeface="Times"/>
              <a:sym typeface="Time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14"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
        <p:cNvGrpSpPr/>
        <p:nvPr/>
      </p:nvGrpSpPr>
      <p:grpSpPr>
        <a:xfrm>
          <a:off x="0" y="0"/>
          <a:ext cx="0" cy="0"/>
          <a:chOff x="0" y="0"/>
          <a:chExt cx="0" cy="0"/>
        </a:xfrm>
      </p:grpSpPr>
      <p:sp>
        <p:nvSpPr>
          <p:cNvPr id="117" name="Google Shape;117;p3"/>
          <p:cNvSpPr/>
          <p:nvPr/>
        </p:nvSpPr>
        <p:spPr>
          <a:xfrm>
            <a:off x="1145896" y="2568001"/>
            <a:ext cx="2939970"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8" name="Google Shape;118;p3"/>
          <p:cNvSpPr txBox="1"/>
          <p:nvPr/>
        </p:nvSpPr>
        <p:spPr>
          <a:xfrm>
            <a:off x="1093696" y="2238645"/>
            <a:ext cx="3514800" cy="6765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600"/>
              <a:buFont typeface="Work Sans Light"/>
              <a:buNone/>
            </a:pPr>
            <a:r>
              <a:rPr lang="es-MX" sz="3600">
                <a:solidFill>
                  <a:srgbClr val="38AA00"/>
                </a:solidFill>
                <a:latin typeface="Times"/>
                <a:ea typeface="Times"/>
                <a:cs typeface="Times"/>
                <a:sym typeface="Times"/>
              </a:rPr>
              <a:t>Introducción</a:t>
            </a:r>
            <a:endParaRPr>
              <a:latin typeface="Times"/>
              <a:ea typeface="Times"/>
              <a:cs typeface="Times"/>
              <a:sym typeface="Times"/>
            </a:endParaRPr>
          </a:p>
        </p:txBody>
      </p:sp>
      <p:sp>
        <p:nvSpPr>
          <p:cNvPr id="119" name="Google Shape;119;p3"/>
          <p:cNvSpPr txBox="1"/>
          <p:nvPr/>
        </p:nvSpPr>
        <p:spPr>
          <a:xfrm>
            <a:off x="898350" y="3062900"/>
            <a:ext cx="4509000" cy="256989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s-MX" sz="1600" dirty="0">
                <a:solidFill>
                  <a:schemeClr val="dk1"/>
                </a:solidFill>
                <a:latin typeface="Times New Roman" panose="02020603050405020304" pitchFamily="18" charset="0"/>
                <a:ea typeface="Times"/>
                <a:cs typeface="Times New Roman" panose="02020603050405020304" pitchFamily="18" charset="0"/>
                <a:sym typeface="Times"/>
              </a:rPr>
              <a:t>	Bienvenidos. Esta presentación describe un proyecto del ámbito agrícola colombiano, un componente vital del sector económico primario. El enfoque radica en la mejora de los procesos de comercialización para los productos agrícolas.</a:t>
            </a:r>
          </a:p>
          <a:p>
            <a:pPr marL="0" marR="0" lvl="0" indent="0" algn="just" rtl="0">
              <a:spcBef>
                <a:spcPts val="0"/>
              </a:spcBef>
              <a:spcAft>
                <a:spcPts val="0"/>
              </a:spcAft>
              <a:buNone/>
            </a:pPr>
            <a:endParaRPr sz="16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spcBef>
                <a:spcPts val="0"/>
              </a:spcBef>
              <a:spcAft>
                <a:spcPts val="0"/>
              </a:spcAft>
              <a:buNone/>
            </a:pPr>
            <a:r>
              <a:rPr lang="es-MX" sz="1600" dirty="0">
                <a:solidFill>
                  <a:schemeClr val="dk1"/>
                </a:solidFill>
                <a:latin typeface="Times New Roman" panose="02020603050405020304" pitchFamily="18" charset="0"/>
                <a:ea typeface="Times"/>
                <a:cs typeface="Times New Roman" panose="02020603050405020304" pitchFamily="18" charset="0"/>
                <a:sym typeface="Times"/>
              </a:rPr>
              <a:t>	A lo largo de la presentación se expondrá el problema, los objetivos, la justificación, el alcance y la delimitación del proyecto.</a:t>
            </a:r>
            <a:endParaRPr sz="16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spcBef>
                <a:spcPts val="0"/>
              </a:spcBef>
              <a:spcAft>
                <a:spcPts val="0"/>
              </a:spcAft>
              <a:buNone/>
            </a:pPr>
            <a:endParaRPr sz="1700" dirty="0">
              <a:solidFill>
                <a:schemeClr val="dk1"/>
              </a:solidFill>
              <a:latin typeface="Work Sans Light"/>
              <a:ea typeface="Work Sans Light"/>
              <a:cs typeface="Work Sans Light"/>
              <a:sym typeface="Work Sans Light"/>
            </a:endParaRPr>
          </a:p>
        </p:txBody>
      </p:sp>
      <p:pic>
        <p:nvPicPr>
          <p:cNvPr id="120" name="Google Shape;120;p3"/>
          <p:cNvPicPr preferRelativeResize="0"/>
          <p:nvPr/>
        </p:nvPicPr>
        <p:blipFill>
          <a:blip r:embed="rId4">
            <a:alphaModFix/>
          </a:blip>
          <a:stretch>
            <a:fillRect/>
          </a:stretch>
        </p:blipFill>
        <p:spPr>
          <a:xfrm>
            <a:off x="6904525" y="0"/>
            <a:ext cx="5287475" cy="72761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4"/>
        <p:cNvGrpSpPr/>
        <p:nvPr/>
      </p:nvGrpSpPr>
      <p:grpSpPr>
        <a:xfrm>
          <a:off x="0" y="0"/>
          <a:ext cx="0" cy="0"/>
          <a:chOff x="0" y="0"/>
          <a:chExt cx="0" cy="0"/>
        </a:xfrm>
      </p:grpSpPr>
      <p:sp>
        <p:nvSpPr>
          <p:cNvPr id="125" name="Google Shape;125;p4"/>
          <p:cNvSpPr txBox="1"/>
          <p:nvPr/>
        </p:nvSpPr>
        <p:spPr>
          <a:xfrm>
            <a:off x="763950" y="533764"/>
            <a:ext cx="10515600" cy="7416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MX" sz="4600">
                <a:solidFill>
                  <a:schemeClr val="lt1"/>
                </a:solidFill>
                <a:latin typeface="Times"/>
                <a:ea typeface="Times"/>
                <a:cs typeface="Times"/>
                <a:sym typeface="Times"/>
              </a:rPr>
              <a:t>Agrosoft</a:t>
            </a:r>
            <a:endParaRPr sz="1600">
              <a:latin typeface="Times"/>
              <a:ea typeface="Times"/>
              <a:cs typeface="Times"/>
              <a:sym typeface="Times"/>
            </a:endParaRPr>
          </a:p>
        </p:txBody>
      </p:sp>
      <p:sp>
        <p:nvSpPr>
          <p:cNvPr id="126" name="Google Shape;126;p4"/>
          <p:cNvSpPr txBox="1"/>
          <p:nvPr/>
        </p:nvSpPr>
        <p:spPr>
          <a:xfrm>
            <a:off x="1263775" y="3237807"/>
            <a:ext cx="2001545" cy="1334363"/>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Work Sans Light"/>
              <a:ea typeface="Work Sans Light"/>
              <a:cs typeface="Work Sans Light"/>
              <a:sym typeface="Work Sans Light"/>
            </a:endParaRPr>
          </a:p>
        </p:txBody>
      </p:sp>
      <p:sp>
        <p:nvSpPr>
          <p:cNvPr id="127" name="Google Shape;127;p4"/>
          <p:cNvSpPr txBox="1"/>
          <p:nvPr/>
        </p:nvSpPr>
        <p:spPr>
          <a:xfrm>
            <a:off x="3265320" y="3237807"/>
            <a:ext cx="2001545" cy="1334363"/>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a:solidFill>
                  <a:schemeClr val="dk1"/>
                </a:solidFill>
                <a:latin typeface="Work Sans Light"/>
                <a:ea typeface="Work Sans Light"/>
                <a:cs typeface="Work Sans Light"/>
                <a:sym typeface="Work Sans Light"/>
              </a:rPr>
              <a:t>Logo Empresa</a:t>
            </a:r>
            <a:endParaRPr/>
          </a:p>
        </p:txBody>
      </p:sp>
      <p:sp>
        <p:nvSpPr>
          <p:cNvPr id="128" name="Google Shape;128;p4"/>
          <p:cNvSpPr txBox="1"/>
          <p:nvPr/>
        </p:nvSpPr>
        <p:spPr>
          <a:xfrm>
            <a:off x="6653014" y="2093597"/>
            <a:ext cx="4547400" cy="314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MX" sz="3300" dirty="0">
                <a:solidFill>
                  <a:schemeClr val="dk1"/>
                </a:solidFill>
                <a:latin typeface="Times"/>
                <a:ea typeface="Times"/>
                <a:cs typeface="Times"/>
                <a:sym typeface="Times"/>
              </a:rPr>
              <a:t>Problema</a:t>
            </a:r>
            <a:endParaRPr sz="1500" dirty="0">
              <a:latin typeface="Times"/>
              <a:ea typeface="Times"/>
              <a:cs typeface="Times"/>
              <a:sym typeface="Times"/>
            </a:endParaRPr>
          </a:p>
          <a:p>
            <a:pPr marL="0" marR="0" lvl="0" indent="0" algn="l" rtl="0">
              <a:spcBef>
                <a:spcPts val="0"/>
              </a:spcBef>
              <a:spcAft>
                <a:spcPts val="0"/>
              </a:spcAft>
              <a:buNone/>
            </a:pPr>
            <a:r>
              <a:rPr lang="es-MX" sz="3300" dirty="0">
                <a:solidFill>
                  <a:schemeClr val="dk1"/>
                </a:solidFill>
                <a:latin typeface="Times"/>
                <a:ea typeface="Times"/>
                <a:cs typeface="Times"/>
                <a:sym typeface="Times"/>
              </a:rPr>
              <a:t>Objetivos</a:t>
            </a:r>
            <a:endParaRPr sz="1500" dirty="0">
              <a:latin typeface="Times"/>
              <a:ea typeface="Times"/>
              <a:cs typeface="Times"/>
              <a:sym typeface="Times"/>
            </a:endParaRPr>
          </a:p>
          <a:p>
            <a:pPr marL="0" marR="0" lvl="0" indent="0" algn="l" rtl="0">
              <a:spcBef>
                <a:spcPts val="0"/>
              </a:spcBef>
              <a:spcAft>
                <a:spcPts val="0"/>
              </a:spcAft>
              <a:buNone/>
            </a:pPr>
            <a:r>
              <a:rPr lang="es-MX" sz="3300" dirty="0">
                <a:solidFill>
                  <a:schemeClr val="dk1"/>
                </a:solidFill>
                <a:latin typeface="Times"/>
                <a:ea typeface="Times"/>
                <a:cs typeface="Times"/>
                <a:sym typeface="Times"/>
              </a:rPr>
              <a:t>Justificación</a:t>
            </a:r>
            <a:endParaRPr sz="1500" dirty="0">
              <a:latin typeface="Times"/>
              <a:ea typeface="Times"/>
              <a:cs typeface="Times"/>
              <a:sym typeface="Times"/>
            </a:endParaRPr>
          </a:p>
          <a:p>
            <a:pPr marL="0" marR="0" lvl="0" indent="0" algn="l" rtl="0">
              <a:spcBef>
                <a:spcPts val="0"/>
              </a:spcBef>
              <a:spcAft>
                <a:spcPts val="0"/>
              </a:spcAft>
              <a:buNone/>
            </a:pPr>
            <a:r>
              <a:rPr lang="es-MX" sz="3300" dirty="0">
                <a:solidFill>
                  <a:schemeClr val="dk1"/>
                </a:solidFill>
                <a:latin typeface="Times"/>
                <a:ea typeface="Times"/>
                <a:cs typeface="Times"/>
                <a:sym typeface="Times"/>
              </a:rPr>
              <a:t>Alcance</a:t>
            </a:r>
            <a:endParaRPr sz="1500" dirty="0">
              <a:latin typeface="Times"/>
              <a:ea typeface="Times"/>
              <a:cs typeface="Times"/>
              <a:sym typeface="Times"/>
            </a:endParaRPr>
          </a:p>
          <a:p>
            <a:pPr marL="0" marR="0" lvl="0" indent="0" algn="l" rtl="0">
              <a:spcBef>
                <a:spcPts val="0"/>
              </a:spcBef>
              <a:spcAft>
                <a:spcPts val="0"/>
              </a:spcAft>
              <a:buNone/>
            </a:pPr>
            <a:r>
              <a:rPr lang="es-MX" sz="3300" dirty="0">
                <a:solidFill>
                  <a:schemeClr val="dk1"/>
                </a:solidFill>
                <a:latin typeface="Times"/>
                <a:ea typeface="Times"/>
                <a:cs typeface="Times"/>
                <a:sym typeface="Times"/>
              </a:rPr>
              <a:t>Delimitación</a:t>
            </a:r>
            <a:endParaRPr sz="1500" dirty="0">
              <a:latin typeface="Times"/>
              <a:ea typeface="Times"/>
              <a:cs typeface="Times"/>
              <a:sym typeface="Times"/>
            </a:endParaRPr>
          </a:p>
          <a:p>
            <a:pPr marL="0" marR="0" lvl="0" indent="0" algn="l" rtl="0">
              <a:spcBef>
                <a:spcPts val="0"/>
              </a:spcBef>
              <a:spcAft>
                <a:spcPts val="0"/>
              </a:spcAft>
              <a:buNone/>
            </a:pPr>
            <a:r>
              <a:rPr lang="es-MX" sz="3300" dirty="0">
                <a:solidFill>
                  <a:schemeClr val="dk1"/>
                </a:solidFill>
                <a:latin typeface="Times"/>
                <a:ea typeface="Times"/>
                <a:cs typeface="Times"/>
                <a:sym typeface="Times"/>
              </a:rPr>
              <a:t>Entregables Trimestre</a:t>
            </a:r>
            <a:endParaRPr sz="1500" dirty="0">
              <a:latin typeface="Times"/>
              <a:ea typeface="Times"/>
              <a:cs typeface="Times"/>
              <a:sym typeface="Times"/>
            </a:endParaRPr>
          </a:p>
        </p:txBody>
      </p:sp>
      <p:pic>
        <p:nvPicPr>
          <p:cNvPr id="129" name="Google Shape;129;p4"/>
          <p:cNvPicPr preferRelativeResize="0"/>
          <p:nvPr/>
        </p:nvPicPr>
        <p:blipFill rotWithShape="1">
          <a:blip r:embed="rId4">
            <a:alphaModFix/>
          </a:blip>
          <a:srcRect/>
          <a:stretch/>
        </p:blipFill>
        <p:spPr>
          <a:xfrm>
            <a:off x="1585191" y="3194225"/>
            <a:ext cx="1386610" cy="147711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
          <a:extLst>
            <a:ext uri="{FF2B5EF4-FFF2-40B4-BE49-F238E27FC236}">
              <a16:creationId xmlns:a16="http://schemas.microsoft.com/office/drawing/2014/main" id="{CDA7152E-D93F-3054-C0AE-042DAD88D365}"/>
            </a:ext>
          </a:extLst>
        </p:cNvPr>
        <p:cNvGrpSpPr/>
        <p:nvPr/>
      </p:nvGrpSpPr>
      <p:grpSpPr>
        <a:xfrm>
          <a:off x="0" y="0"/>
          <a:ext cx="0" cy="0"/>
          <a:chOff x="0" y="0"/>
          <a:chExt cx="0" cy="0"/>
        </a:xfrm>
      </p:grpSpPr>
      <p:sp>
        <p:nvSpPr>
          <p:cNvPr id="134" name="Google Shape;134;g3639377b4cd_3_110">
            <a:extLst>
              <a:ext uri="{FF2B5EF4-FFF2-40B4-BE49-F238E27FC236}">
                <a16:creationId xmlns:a16="http://schemas.microsoft.com/office/drawing/2014/main" id="{CFB3FB71-25B4-B106-BCE5-1C5E952A959A}"/>
              </a:ext>
            </a:extLst>
          </p:cNvPr>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Problema</a:t>
            </a:r>
            <a:endParaRPr>
              <a:latin typeface="Times"/>
              <a:ea typeface="Times"/>
              <a:cs typeface="Times"/>
              <a:sym typeface="Times"/>
            </a:endParaRPr>
          </a:p>
        </p:txBody>
      </p:sp>
      <p:sp>
        <p:nvSpPr>
          <p:cNvPr id="135" name="Google Shape;135;g3639377b4cd_3_110">
            <a:extLst>
              <a:ext uri="{FF2B5EF4-FFF2-40B4-BE49-F238E27FC236}">
                <a16:creationId xmlns:a16="http://schemas.microsoft.com/office/drawing/2014/main" id="{F24E6CC1-0B05-AFBD-A559-A500F606D0F9}"/>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36" name="Google Shape;136;g3639377b4cd_3_110">
            <a:extLst>
              <a:ext uri="{FF2B5EF4-FFF2-40B4-BE49-F238E27FC236}">
                <a16:creationId xmlns:a16="http://schemas.microsoft.com/office/drawing/2014/main" id="{AB115ED5-E82C-16A3-9E9A-AC7C57B4689A}"/>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37" name="Google Shape;137;g3639377b4cd_3_110">
            <a:extLst>
              <a:ext uri="{FF2B5EF4-FFF2-40B4-BE49-F238E27FC236}">
                <a16:creationId xmlns:a16="http://schemas.microsoft.com/office/drawing/2014/main" id="{675C9CDD-C7E1-40E0-9841-56272AC066F8}"/>
              </a:ext>
            </a:extLst>
          </p:cNvPr>
          <p:cNvSpPr txBox="1"/>
          <p:nvPr/>
        </p:nvSpPr>
        <p:spPr>
          <a:xfrm>
            <a:off x="345584" y="2039856"/>
            <a:ext cx="4640631" cy="3724056"/>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s-MX" b="1" dirty="0">
                <a:latin typeface="Times New Roman" panose="02020603050405020304" pitchFamily="18" charset="0"/>
                <a:cs typeface="Times New Roman" panose="02020603050405020304" pitchFamily="18" charset="0"/>
                <a:sym typeface="Times"/>
              </a:rPr>
              <a:t>	</a:t>
            </a:r>
            <a:r>
              <a:rPr lang="es-ES" b="1" dirty="0">
                <a:latin typeface="Times New Roman" panose="02020603050405020304" pitchFamily="18" charset="0"/>
                <a:cs typeface="Times New Roman" panose="02020603050405020304" pitchFamily="18" charset="0"/>
              </a:rPr>
              <a:t>CampeSENA</a:t>
            </a:r>
            <a:r>
              <a:rPr lang="es-ES" dirty="0">
                <a:latin typeface="Times New Roman" panose="02020603050405020304" pitchFamily="18" charset="0"/>
                <a:cs typeface="Times New Roman" panose="02020603050405020304" pitchFamily="18" charset="0"/>
              </a:rPr>
              <a:t> tiene como objetivo promover el reconocimiento, fortalecer la economía y facilitar el acceso a programas y servicios del SENA para el campesinado colombiano, sus asociaciones y organizaciones, con el fin de mejorar sus capacidades, conocimientos y calidad de vida a través de formación, certificación de competencias. Además, CampeSENA ofrece asesoría y acompañamiento en proyectos de innovación tecnológica, además de apoyo con recursos para emprendimientos.</a:t>
            </a:r>
          </a:p>
          <a:p>
            <a:pPr marL="0" marR="0" lvl="0" indent="0" algn="just" rtl="0">
              <a:spcBef>
                <a:spcPts val="0"/>
              </a:spcBef>
              <a:spcAft>
                <a:spcPts val="0"/>
              </a:spcAft>
              <a:buNone/>
            </a:pPr>
            <a:endParaRPr lang="es-ES" dirty="0">
              <a:latin typeface="Times New Roman" panose="02020603050405020304" pitchFamily="18" charset="0"/>
              <a:cs typeface="Times New Roman" panose="02020603050405020304" pitchFamily="18" charset="0"/>
            </a:endParaRPr>
          </a:p>
          <a:p>
            <a:pPr marL="0" marR="0" lvl="0" indent="0" algn="just" rtl="0">
              <a:spcBef>
                <a:spcPts val="0"/>
              </a:spcBef>
              <a:spcAft>
                <a:spcPts val="0"/>
              </a:spcAft>
              <a:buNone/>
            </a:pPr>
            <a:r>
              <a:rPr lang="es-MX" dirty="0">
                <a:latin typeface="Times New Roman" panose="02020603050405020304" pitchFamily="18" charset="0"/>
                <a:ea typeface="Times"/>
                <a:cs typeface="Times New Roman" panose="02020603050405020304" pitchFamily="18" charset="0"/>
                <a:sym typeface="Times"/>
              </a:rPr>
              <a:t>	 Requiere que la comercialización de productos agrícolas se conecte directamente a pequeños y medianos productores con consumidores finales. </a:t>
            </a:r>
            <a:r>
              <a:rPr lang="es-MX" dirty="0">
                <a:solidFill>
                  <a:schemeClr val="dk1"/>
                </a:solidFill>
                <a:latin typeface="Times New Roman" panose="02020603050405020304" pitchFamily="18" charset="0"/>
                <a:ea typeface="Times"/>
                <a:cs typeface="Times New Roman" panose="02020603050405020304" pitchFamily="18" charset="0"/>
                <a:sym typeface="Times"/>
              </a:rPr>
              <a:t>Se intervendrán los procesos de Ventas, Pedidos, Inventario y Productos, de las empresas asociadas a CampeSENA.</a:t>
            </a:r>
          </a:p>
          <a:p>
            <a:pPr marL="0" marR="0" lvl="0" indent="0" algn="just" rtl="0">
              <a:spcBef>
                <a:spcPts val="0"/>
              </a:spcBef>
              <a:spcAft>
                <a:spcPts val="0"/>
              </a:spcAft>
              <a:buNone/>
            </a:pPr>
            <a:endParaRPr lang="es-MX" sz="12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spcBef>
                <a:spcPts val="0"/>
              </a:spcBef>
              <a:spcAft>
                <a:spcPts val="0"/>
              </a:spcAft>
              <a:buNone/>
            </a:pPr>
            <a:r>
              <a:rPr lang="es-MX" sz="1200" dirty="0">
                <a:solidFill>
                  <a:schemeClr val="dk1"/>
                </a:solidFill>
                <a:latin typeface="Times New Roman" panose="02020603050405020304" pitchFamily="18" charset="0"/>
                <a:ea typeface="Times"/>
                <a:cs typeface="Times New Roman" panose="02020603050405020304" pitchFamily="18" charset="0"/>
                <a:sym typeface="Times"/>
              </a:rPr>
              <a:t>	</a:t>
            </a:r>
            <a:endParaRPr dirty="0">
              <a:solidFill>
                <a:schemeClr val="dk1"/>
              </a:solidFill>
              <a:highlight>
                <a:srgbClr val="FFFF00"/>
              </a:highlight>
              <a:latin typeface="Times"/>
              <a:ea typeface="Times"/>
              <a:cs typeface="Times"/>
              <a:sym typeface="Times"/>
            </a:endParaRPr>
          </a:p>
        </p:txBody>
      </p:sp>
      <p:pic>
        <p:nvPicPr>
          <p:cNvPr id="138" name="Google Shape;138;g3639377b4cd_3_110">
            <a:extLst>
              <a:ext uri="{FF2B5EF4-FFF2-40B4-BE49-F238E27FC236}">
                <a16:creationId xmlns:a16="http://schemas.microsoft.com/office/drawing/2014/main" id="{23744D79-1821-0D80-D2B7-9B7BCCA25339}"/>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1026" name="Picture 2" descr="La agricultura colombiana en el contexto de la globalización ...">
            <a:extLst>
              <a:ext uri="{FF2B5EF4-FFF2-40B4-BE49-F238E27FC236}">
                <a16:creationId xmlns:a16="http://schemas.microsoft.com/office/drawing/2014/main" id="{46208CD3-2295-CAFB-B7AB-0F3B668BE23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5846" y="2424195"/>
            <a:ext cx="5029221" cy="33397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1347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
          <a:extLst>
            <a:ext uri="{FF2B5EF4-FFF2-40B4-BE49-F238E27FC236}">
              <a16:creationId xmlns:a16="http://schemas.microsoft.com/office/drawing/2014/main" id="{ABD65039-31C0-72EA-E51F-A2DF85F51180}"/>
            </a:ext>
          </a:extLst>
        </p:cNvPr>
        <p:cNvGrpSpPr/>
        <p:nvPr/>
      </p:nvGrpSpPr>
      <p:grpSpPr>
        <a:xfrm>
          <a:off x="0" y="0"/>
          <a:ext cx="0" cy="0"/>
          <a:chOff x="0" y="0"/>
          <a:chExt cx="0" cy="0"/>
        </a:xfrm>
      </p:grpSpPr>
      <p:sp>
        <p:nvSpPr>
          <p:cNvPr id="134" name="Google Shape;134;g3639377b4cd_3_110">
            <a:extLst>
              <a:ext uri="{FF2B5EF4-FFF2-40B4-BE49-F238E27FC236}">
                <a16:creationId xmlns:a16="http://schemas.microsoft.com/office/drawing/2014/main" id="{9F7DCF03-BFB4-247A-EB2A-81073E40C81D}"/>
              </a:ext>
            </a:extLst>
          </p:cNvPr>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Problema</a:t>
            </a:r>
            <a:endParaRPr>
              <a:latin typeface="Times"/>
              <a:ea typeface="Times"/>
              <a:cs typeface="Times"/>
              <a:sym typeface="Times"/>
            </a:endParaRPr>
          </a:p>
        </p:txBody>
      </p:sp>
      <p:sp>
        <p:nvSpPr>
          <p:cNvPr id="135" name="Google Shape;135;g3639377b4cd_3_110">
            <a:extLst>
              <a:ext uri="{FF2B5EF4-FFF2-40B4-BE49-F238E27FC236}">
                <a16:creationId xmlns:a16="http://schemas.microsoft.com/office/drawing/2014/main" id="{74F9238D-1A6E-E7AC-7C1F-7039DFBC680A}"/>
              </a:ext>
            </a:extLst>
          </p:cNvPr>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36" name="Google Shape;136;g3639377b4cd_3_110">
            <a:extLst>
              <a:ext uri="{FF2B5EF4-FFF2-40B4-BE49-F238E27FC236}">
                <a16:creationId xmlns:a16="http://schemas.microsoft.com/office/drawing/2014/main" id="{1FC119C3-3B5D-B798-C531-B37DE766AD8F}"/>
              </a:ext>
            </a:extLst>
          </p:cNvPr>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37" name="Google Shape;137;g3639377b4cd_3_110">
            <a:extLst>
              <a:ext uri="{FF2B5EF4-FFF2-40B4-BE49-F238E27FC236}">
                <a16:creationId xmlns:a16="http://schemas.microsoft.com/office/drawing/2014/main" id="{E765ED76-0BCD-1240-B16B-D8290AD3C4AF}"/>
              </a:ext>
            </a:extLst>
          </p:cNvPr>
          <p:cNvSpPr txBox="1"/>
          <p:nvPr/>
        </p:nvSpPr>
        <p:spPr>
          <a:xfrm>
            <a:off x="845769" y="2090192"/>
            <a:ext cx="5086108" cy="2677616"/>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s-MX" b="1" dirty="0">
                <a:latin typeface="Times"/>
                <a:cs typeface="Times"/>
                <a:sym typeface="Times"/>
              </a:rPr>
              <a:t>	</a:t>
            </a:r>
            <a:endParaRPr lang="es-MX" sz="1200"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spcBef>
                <a:spcPts val="0"/>
              </a:spcBef>
              <a:spcAft>
                <a:spcPts val="0"/>
              </a:spcAft>
              <a:buNone/>
            </a:pPr>
            <a:r>
              <a:rPr lang="es-MX" sz="1200" dirty="0">
                <a:solidFill>
                  <a:schemeClr val="dk1"/>
                </a:solidFill>
                <a:latin typeface="Times New Roman" panose="02020603050405020304" pitchFamily="18" charset="0"/>
                <a:ea typeface="Times"/>
                <a:cs typeface="Times New Roman" panose="02020603050405020304" pitchFamily="18" charset="0"/>
                <a:sym typeface="Times"/>
              </a:rPr>
              <a:t>	</a:t>
            </a:r>
            <a:r>
              <a:rPr lang="es-MX" dirty="0">
                <a:solidFill>
                  <a:schemeClr val="dk1"/>
                </a:solidFill>
                <a:latin typeface="Times New Roman" panose="02020603050405020304" pitchFamily="18" charset="0"/>
                <a:ea typeface="Times"/>
                <a:cs typeface="Times New Roman" panose="02020603050405020304" pitchFamily="18" charset="0"/>
                <a:sym typeface="Times"/>
              </a:rPr>
              <a:t>Analizando la información recolectada mediante </a:t>
            </a:r>
            <a:r>
              <a:rPr lang="es-MX" b="1" dirty="0">
                <a:solidFill>
                  <a:schemeClr val="dk1"/>
                </a:solidFill>
                <a:latin typeface="Times New Roman" panose="02020603050405020304" pitchFamily="18" charset="0"/>
                <a:ea typeface="Times"/>
                <a:cs typeface="Times New Roman" panose="02020603050405020304" pitchFamily="18" charset="0"/>
                <a:sym typeface="Times"/>
              </a:rPr>
              <a:t>revisión documental</a:t>
            </a:r>
            <a:r>
              <a:rPr lang="es-MX" dirty="0">
                <a:solidFill>
                  <a:schemeClr val="dk1"/>
                </a:solidFill>
                <a:latin typeface="Times New Roman" panose="02020603050405020304" pitchFamily="18" charset="0"/>
                <a:ea typeface="Times"/>
                <a:cs typeface="Times New Roman" panose="02020603050405020304" pitchFamily="18" charset="0"/>
                <a:sym typeface="Times"/>
              </a:rPr>
              <a:t>, el sector agropecuario colombiano, particularmente para pequeños y medianos productores, enfrenta desafíos persistentes que comprometen su eficiencia y rentabilidad.</a:t>
            </a:r>
          </a:p>
          <a:p>
            <a:pPr marL="0" marR="0" lvl="0" indent="0" algn="just" rtl="0">
              <a:spcBef>
                <a:spcPts val="0"/>
              </a:spcBef>
              <a:spcAft>
                <a:spcPts val="0"/>
              </a:spcAft>
              <a:buNone/>
            </a:pPr>
            <a:endParaRPr lang="es-MX" dirty="0">
              <a:solidFill>
                <a:schemeClr val="dk1"/>
              </a:solidFill>
              <a:latin typeface="Times New Roman" panose="02020603050405020304" pitchFamily="18" charset="0"/>
              <a:ea typeface="Times"/>
              <a:cs typeface="Times New Roman" panose="02020603050405020304" pitchFamily="18" charset="0"/>
              <a:sym typeface="Times"/>
            </a:endParaRPr>
          </a:p>
          <a:p>
            <a:pPr marL="0" marR="0" lvl="0" indent="0" algn="just" rtl="0">
              <a:spcBef>
                <a:spcPts val="0"/>
              </a:spcBef>
              <a:spcAft>
                <a:spcPts val="0"/>
              </a:spcAft>
              <a:buNone/>
            </a:pPr>
            <a:r>
              <a:rPr lang="es-MX" dirty="0">
                <a:solidFill>
                  <a:schemeClr val="dk1"/>
                </a:solidFill>
                <a:latin typeface="Times New Roman" panose="02020603050405020304" pitchFamily="18" charset="0"/>
                <a:ea typeface="Times"/>
                <a:cs typeface="Times New Roman" panose="02020603050405020304" pitchFamily="18" charset="0"/>
                <a:sym typeface="Times"/>
              </a:rPr>
              <a:t> 	Una problemática central, como </a:t>
            </a:r>
            <a:r>
              <a:rPr lang="es-MX" b="1" dirty="0">
                <a:solidFill>
                  <a:schemeClr val="dk1"/>
                </a:solidFill>
                <a:latin typeface="Times New Roman" panose="02020603050405020304" pitchFamily="18" charset="0"/>
                <a:ea typeface="Times"/>
                <a:cs typeface="Times New Roman" panose="02020603050405020304" pitchFamily="18" charset="0"/>
                <a:sym typeface="Times"/>
              </a:rPr>
              <a:t>señala Lourdes Cruz Cárdenas de la Universidad de Antioquia</a:t>
            </a:r>
            <a:r>
              <a:rPr lang="es-MX" dirty="0">
                <a:solidFill>
                  <a:schemeClr val="dk1"/>
                </a:solidFill>
                <a:latin typeface="Times New Roman" panose="02020603050405020304" pitchFamily="18" charset="0"/>
                <a:ea typeface="Times"/>
                <a:cs typeface="Times New Roman" panose="02020603050405020304" pitchFamily="18" charset="0"/>
                <a:sym typeface="Times"/>
              </a:rPr>
              <a:t>, es la proliferación de intermediarios en la cadena de suministro. Esta situación no solo aumenta los costos y reduce las ganancias para los agricultores, sino que también repercute en los consumidores finales, quienes terminan pagando precios más altos por los productos.</a:t>
            </a:r>
            <a:endParaRPr dirty="0">
              <a:solidFill>
                <a:schemeClr val="dk1"/>
              </a:solidFill>
              <a:latin typeface="Times New Roman" panose="02020603050405020304" pitchFamily="18" charset="0"/>
              <a:ea typeface="Times"/>
              <a:cs typeface="Times New Roman" panose="02020603050405020304" pitchFamily="18" charset="0"/>
              <a:sym typeface="Times"/>
            </a:endParaRPr>
          </a:p>
        </p:txBody>
      </p:sp>
      <p:pic>
        <p:nvPicPr>
          <p:cNvPr id="138" name="Google Shape;138;g3639377b4cd_3_110">
            <a:extLst>
              <a:ext uri="{FF2B5EF4-FFF2-40B4-BE49-F238E27FC236}">
                <a16:creationId xmlns:a16="http://schemas.microsoft.com/office/drawing/2014/main" id="{2437EDAF-B5D2-94A9-8C4A-F3379B264A95}"/>
              </a:ext>
            </a:extLst>
          </p:cNvPr>
          <p:cNvPicPr preferRelativeResize="0"/>
          <p:nvPr/>
        </p:nvPicPr>
        <p:blipFill rotWithShape="1">
          <a:blip r:embed="rId3">
            <a:alphaModFix/>
          </a:blip>
          <a:srcRect/>
          <a:stretch/>
        </p:blipFill>
        <p:spPr>
          <a:xfrm>
            <a:off x="8876873" y="450558"/>
            <a:ext cx="714963" cy="645417"/>
          </a:xfrm>
          <a:prstGeom prst="rect">
            <a:avLst/>
          </a:prstGeom>
          <a:noFill/>
          <a:ln>
            <a:noFill/>
          </a:ln>
        </p:spPr>
      </p:pic>
      <p:pic>
        <p:nvPicPr>
          <p:cNvPr id="3076" name="Picture 4" descr="Agricultura en Colombia | Más Colombia">
            <a:extLst>
              <a:ext uri="{FF2B5EF4-FFF2-40B4-BE49-F238E27FC236}">
                <a16:creationId xmlns:a16="http://schemas.microsoft.com/office/drawing/2014/main" id="{E027F813-C1B0-C010-E520-463DA5CAF4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9046" y="2200367"/>
            <a:ext cx="4665279" cy="3110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0495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g3639377b4cd_3_110"/>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Problema</a:t>
            </a:r>
            <a:endParaRPr>
              <a:latin typeface="Times"/>
              <a:ea typeface="Times"/>
              <a:cs typeface="Times"/>
              <a:sym typeface="Times"/>
            </a:endParaRPr>
          </a:p>
        </p:txBody>
      </p:sp>
      <p:sp>
        <p:nvSpPr>
          <p:cNvPr id="135" name="Google Shape;135;g3639377b4cd_3_110"/>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36" name="Google Shape;136;g3639377b4cd_3_110"/>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37" name="Google Shape;137;g3639377b4cd_3_110"/>
          <p:cNvSpPr txBox="1"/>
          <p:nvPr/>
        </p:nvSpPr>
        <p:spPr>
          <a:xfrm>
            <a:off x="2054151" y="2288052"/>
            <a:ext cx="7537685" cy="2783799"/>
          </a:xfrm>
          <a:prstGeom prst="rect">
            <a:avLst/>
          </a:prstGeom>
          <a:noFill/>
          <a:ln>
            <a:noFill/>
          </a:ln>
        </p:spPr>
        <p:txBody>
          <a:bodyPr spcFirstLastPara="1" wrap="square" lIns="91425" tIns="45700" rIns="91425" bIns="45700" anchor="t" anchorCtr="0">
            <a:spAutoFit/>
          </a:bodyPr>
          <a:lstStyle/>
          <a:p>
            <a:pPr marL="0" lvl="0" indent="0" algn="just" rtl="0">
              <a:lnSpc>
                <a:spcPct val="115000"/>
              </a:lnSpc>
              <a:spcBef>
                <a:spcPts val="1200"/>
              </a:spcBef>
              <a:spcAft>
                <a:spcPts val="0"/>
              </a:spcAft>
              <a:buNone/>
            </a:pPr>
            <a:r>
              <a:rPr lang="es-MX" dirty="0">
                <a:solidFill>
                  <a:schemeClr val="dk1"/>
                </a:solidFill>
                <a:latin typeface="Times"/>
                <a:ea typeface="Times"/>
                <a:cs typeface="Times"/>
                <a:sym typeface="Times"/>
              </a:rPr>
              <a:t>	</a:t>
            </a:r>
            <a:r>
              <a:rPr lang="es-MX" dirty="0">
                <a:solidFill>
                  <a:schemeClr val="dk1"/>
                </a:solidFill>
                <a:latin typeface="Times New Roman" panose="02020603050405020304" pitchFamily="18" charset="0"/>
                <a:ea typeface="Times"/>
                <a:cs typeface="Times New Roman" panose="02020603050405020304" pitchFamily="18" charset="0"/>
                <a:sym typeface="Times"/>
              </a:rPr>
              <a:t>Adicionalmente, la </a:t>
            </a:r>
            <a:r>
              <a:rPr lang="es-MX" b="1" dirty="0">
                <a:solidFill>
                  <a:schemeClr val="dk1"/>
                </a:solidFill>
                <a:latin typeface="Times New Roman" panose="02020603050405020304" pitchFamily="18" charset="0"/>
                <a:ea typeface="Times"/>
                <a:cs typeface="Times New Roman" panose="02020603050405020304" pitchFamily="18" charset="0"/>
                <a:sym typeface="Times"/>
              </a:rPr>
              <a:t>Organización de las Naciones Unidas para la Alimentación y la Agricultura (FAO) </a:t>
            </a:r>
            <a:r>
              <a:rPr lang="es-MX" dirty="0">
                <a:solidFill>
                  <a:schemeClr val="dk1"/>
                </a:solidFill>
                <a:latin typeface="Times New Roman" panose="02020603050405020304" pitchFamily="18" charset="0"/>
                <a:ea typeface="Times"/>
                <a:cs typeface="Times New Roman" panose="02020603050405020304" pitchFamily="18" charset="0"/>
                <a:sym typeface="Times"/>
              </a:rPr>
              <a:t>destaca que la falta de transparencia en el proceso de comercialización es un impedimento significativo para que los campesinos alcancen una mayor competitividad en el mercado. Este déficit de claridad no solo impacta la sostenibilidad económica de los productores, sino que también limita su capacidad para invertir en mejoras productivas y adoptar nuevas tecnologías.</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0" lvl="0" indent="0" algn="just" rtl="0">
              <a:lnSpc>
                <a:spcPct val="115000"/>
              </a:lnSpc>
              <a:spcBef>
                <a:spcPts val="1200"/>
              </a:spcBef>
              <a:spcAft>
                <a:spcPts val="1200"/>
              </a:spcAft>
              <a:buNone/>
            </a:pPr>
            <a:r>
              <a:rPr lang="es-MX" dirty="0">
                <a:solidFill>
                  <a:schemeClr val="dk1"/>
                </a:solidFill>
                <a:latin typeface="Times New Roman" panose="02020603050405020304" pitchFamily="18" charset="0"/>
                <a:ea typeface="Times"/>
                <a:cs typeface="Times New Roman" panose="02020603050405020304" pitchFamily="18" charset="0"/>
                <a:sym typeface="Times"/>
              </a:rPr>
              <a:t>	En línea con esto, el </a:t>
            </a:r>
            <a:r>
              <a:rPr lang="es-MX" b="1" dirty="0">
                <a:solidFill>
                  <a:schemeClr val="dk1"/>
                </a:solidFill>
                <a:latin typeface="Times New Roman" panose="02020603050405020304" pitchFamily="18" charset="0"/>
                <a:ea typeface="Times"/>
                <a:cs typeface="Times New Roman" panose="02020603050405020304" pitchFamily="18" charset="0"/>
                <a:sym typeface="Times"/>
              </a:rPr>
              <a:t>Plan Nacional de Desarrollo 2022-2026, según la Revista Nacional de Agricultura</a:t>
            </a:r>
            <a:r>
              <a:rPr lang="es-MX" dirty="0">
                <a:solidFill>
                  <a:schemeClr val="dk1"/>
                </a:solidFill>
                <a:latin typeface="Times New Roman" panose="02020603050405020304" pitchFamily="18" charset="0"/>
                <a:ea typeface="Times"/>
                <a:cs typeface="Times New Roman" panose="02020603050405020304" pitchFamily="18" charset="0"/>
                <a:sym typeface="Times"/>
              </a:rPr>
              <a:t>, subraya la necesidad imperante de que Colombia incremente su producción de alimentos de manera eficiente e incluyente, haciendo un llamado explícito a la integración de la ciencia, la tecnología y la innovación. </a:t>
            </a:r>
            <a:endParaRPr dirty="0">
              <a:latin typeface="Times New Roman" panose="02020603050405020304" pitchFamily="18" charset="0"/>
              <a:ea typeface="Times"/>
              <a:cs typeface="Times New Roman" panose="02020603050405020304" pitchFamily="18" charset="0"/>
              <a:sym typeface="Times"/>
            </a:endParaRPr>
          </a:p>
        </p:txBody>
      </p:sp>
      <p:pic>
        <p:nvPicPr>
          <p:cNvPr id="138" name="Google Shape;138;g3639377b4cd_3_110"/>
          <p:cNvPicPr preferRelativeResize="0"/>
          <p:nvPr/>
        </p:nvPicPr>
        <p:blipFill rotWithShape="1">
          <a:blip r:embed="rId3">
            <a:alphaModFix/>
          </a:blip>
          <a:srcRect/>
          <a:stretch/>
        </p:blipFill>
        <p:spPr>
          <a:xfrm>
            <a:off x="8876873" y="450558"/>
            <a:ext cx="714963" cy="645417"/>
          </a:xfrm>
          <a:prstGeom prst="rect">
            <a:avLst/>
          </a:prstGeom>
          <a:noFill/>
          <a:ln>
            <a:noFill/>
          </a:ln>
        </p:spPr>
      </p:pic>
    </p:spTree>
    <p:extLst>
      <p:ext uri="{BB962C8B-B14F-4D97-AF65-F5344CB8AC3E}">
        <p14:creationId xmlns:p14="http://schemas.microsoft.com/office/powerpoint/2010/main" val="1480036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6"/>
          <p:cNvSpPr/>
          <p:nvPr/>
        </p:nvSpPr>
        <p:spPr>
          <a:xfrm>
            <a:off x="1378619" y="477703"/>
            <a:ext cx="3527266"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2" name="Google Shape;162;p6"/>
          <p:cNvSpPr txBox="1"/>
          <p:nvPr/>
        </p:nvSpPr>
        <p:spPr>
          <a:xfrm>
            <a:off x="1039184" y="310961"/>
            <a:ext cx="4076985"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200"/>
              <a:buFont typeface="Work Sans Light"/>
              <a:buNone/>
            </a:pPr>
            <a:r>
              <a:rPr lang="es-MX" sz="3200">
                <a:solidFill>
                  <a:srgbClr val="38AA00"/>
                </a:solidFill>
                <a:latin typeface="Times"/>
                <a:ea typeface="Times"/>
                <a:cs typeface="Times"/>
                <a:sym typeface="Times"/>
              </a:rPr>
              <a:t>Objetivo General</a:t>
            </a:r>
            <a:endParaRPr>
              <a:latin typeface="Times"/>
              <a:ea typeface="Times"/>
              <a:cs typeface="Times"/>
              <a:sym typeface="Times"/>
            </a:endParaRPr>
          </a:p>
        </p:txBody>
      </p:sp>
      <p:pic>
        <p:nvPicPr>
          <p:cNvPr id="163" name="Google Shape;163;p6"/>
          <p:cNvPicPr preferRelativeResize="0"/>
          <p:nvPr/>
        </p:nvPicPr>
        <p:blipFill>
          <a:blip r:embed="rId3">
            <a:alphaModFix/>
          </a:blip>
          <a:stretch>
            <a:fillRect/>
          </a:stretch>
        </p:blipFill>
        <p:spPr>
          <a:xfrm>
            <a:off x="6334900" y="0"/>
            <a:ext cx="4575572" cy="6858000"/>
          </a:xfrm>
          <a:prstGeom prst="rect">
            <a:avLst/>
          </a:prstGeom>
          <a:noFill/>
          <a:ln>
            <a:noFill/>
          </a:ln>
        </p:spPr>
      </p:pic>
      <p:sp>
        <p:nvSpPr>
          <p:cNvPr id="164" name="Google Shape;164;p6"/>
          <p:cNvSpPr txBox="1"/>
          <p:nvPr/>
        </p:nvSpPr>
        <p:spPr>
          <a:xfrm>
            <a:off x="386975" y="1277525"/>
            <a:ext cx="5381400" cy="978689"/>
          </a:xfrm>
          <a:prstGeom prst="rect">
            <a:avLst/>
          </a:prstGeom>
          <a:noFill/>
          <a:ln>
            <a:noFill/>
          </a:ln>
        </p:spPr>
        <p:txBody>
          <a:bodyPr spcFirstLastPara="1" wrap="square" lIns="91425" tIns="45700" rIns="91425" bIns="45700" anchor="t" anchorCtr="0">
            <a:spAutoFit/>
          </a:bodyPr>
          <a:lstStyle/>
          <a:p>
            <a:pPr marL="0" lvl="0" indent="0" algn="just" rtl="0">
              <a:lnSpc>
                <a:spcPct val="90000"/>
              </a:lnSpc>
              <a:spcBef>
                <a:spcPts val="0"/>
              </a:spcBef>
              <a:spcAft>
                <a:spcPts val="0"/>
              </a:spcAft>
              <a:buSzPts val="1100"/>
              <a:buNone/>
            </a:pPr>
            <a:r>
              <a:rPr lang="es-MX" sz="1600" dirty="0">
                <a:solidFill>
                  <a:schemeClr val="dk1"/>
                </a:solidFill>
                <a:latin typeface="Times New Roman" panose="02020603050405020304" pitchFamily="18" charset="0"/>
                <a:ea typeface="Times"/>
                <a:cs typeface="Times New Roman" panose="02020603050405020304" pitchFamily="18" charset="0"/>
                <a:sym typeface="Times"/>
              </a:rPr>
              <a:t>Desarrollar un sistema de información web denominado AgroSoft que apoye el proceso de comercialización de productos agrícolas de las empresas asociadas a CampeSENA  aumentando su competitividad en el mercado.</a:t>
            </a:r>
            <a:endParaRPr sz="1300" dirty="0">
              <a:solidFill>
                <a:schemeClr val="dk1"/>
              </a:solidFill>
              <a:latin typeface="Times New Roman" panose="02020603050405020304" pitchFamily="18" charset="0"/>
              <a:ea typeface="Times"/>
              <a:cs typeface="Times New Roman" panose="02020603050405020304" pitchFamily="18" charset="0"/>
              <a:sym typeface="Times"/>
            </a:endParaRPr>
          </a:p>
        </p:txBody>
      </p:sp>
      <p:sp>
        <p:nvSpPr>
          <p:cNvPr id="165" name="Google Shape;165;p6"/>
          <p:cNvSpPr txBox="1"/>
          <p:nvPr/>
        </p:nvSpPr>
        <p:spPr>
          <a:xfrm>
            <a:off x="294276" y="3227375"/>
            <a:ext cx="5693700" cy="2382343"/>
          </a:xfrm>
          <a:prstGeom prst="rect">
            <a:avLst/>
          </a:prstGeom>
          <a:noFill/>
          <a:ln>
            <a:noFill/>
          </a:ln>
        </p:spPr>
        <p:txBody>
          <a:bodyPr spcFirstLastPara="1" wrap="square" lIns="91425" tIns="45700" rIns="91425" bIns="45700" anchor="t" anchorCtr="0">
            <a:spAutoFit/>
          </a:bodyPr>
          <a:lstStyle/>
          <a:p>
            <a:pPr marL="457200" lvl="0" indent="-330200" algn="just" rtl="0">
              <a:lnSpc>
                <a:spcPct val="107000"/>
              </a:lnSpc>
              <a:spcBef>
                <a:spcPts val="0"/>
              </a:spcBef>
              <a:spcAft>
                <a:spcPts val="0"/>
              </a:spcAft>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usuarios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lvl="0" indent="-330200" algn="just" rtl="0">
              <a:lnSpc>
                <a:spcPct val="107000"/>
              </a:lnSpc>
              <a:spcBef>
                <a:spcPts val="0"/>
              </a:spcBef>
              <a:spcAft>
                <a:spcPts val="0"/>
              </a:spcAft>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inventario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lvl="0" indent="-330200" algn="just" rtl="0">
              <a:lnSpc>
                <a:spcPct val="107000"/>
              </a:lnSpc>
              <a:spcBef>
                <a:spcPts val="0"/>
              </a:spcBef>
              <a:spcAft>
                <a:spcPts val="0"/>
              </a:spcAft>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productos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lvl="0" indent="-330200" algn="just" rtl="0">
              <a:lnSpc>
                <a:spcPct val="107000"/>
              </a:lnSpc>
              <a:spcBef>
                <a:spcPts val="0"/>
              </a:spcBef>
              <a:spcAft>
                <a:spcPts val="0"/>
              </a:spcAft>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pedidos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lvl="0" indent="-330200" algn="just" rtl="0">
              <a:lnSpc>
                <a:spcPct val="107000"/>
              </a:lnSpc>
              <a:spcBef>
                <a:spcPts val="0"/>
              </a:spcBef>
              <a:spcAft>
                <a:spcPts val="0"/>
              </a:spcAft>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descuentos y ofertas para productos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indent="-330200" algn="just">
              <a:lnSpc>
                <a:spcPct val="107000"/>
              </a:lnSpc>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comentarios y reseñas que los usuarios hacen sobre los productos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lvl="0" indent="-330200" algn="just" rtl="0">
              <a:lnSpc>
                <a:spcPct val="107000"/>
              </a:lnSpc>
              <a:spcBef>
                <a:spcPts val="0"/>
              </a:spcBef>
              <a:spcAft>
                <a:spcPts val="0"/>
              </a:spcAft>
              <a:buClr>
                <a:schemeClr val="dk1"/>
              </a:buClr>
              <a:buSzPts val="1600"/>
              <a:buFont typeface="Times"/>
              <a:buChar char="●"/>
            </a:pPr>
            <a:r>
              <a:rPr lang="es-MX" dirty="0">
                <a:solidFill>
                  <a:schemeClr val="dk1"/>
                </a:solidFill>
                <a:latin typeface="Times New Roman" panose="02020603050405020304" pitchFamily="18" charset="0"/>
                <a:ea typeface="Times"/>
                <a:cs typeface="Times New Roman" panose="02020603050405020304" pitchFamily="18" charset="0"/>
                <a:sym typeface="Times"/>
              </a:rPr>
              <a:t>Desarrollar el módulo PQRS del aplicativo web AgroSoft</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marR="0" lvl="0" indent="0" algn="l" rtl="0">
              <a:spcBef>
                <a:spcPts val="0"/>
              </a:spcBef>
              <a:spcAft>
                <a:spcPts val="0"/>
              </a:spcAft>
              <a:buNone/>
            </a:pPr>
            <a:endParaRPr dirty="0">
              <a:latin typeface="Times"/>
              <a:ea typeface="Times"/>
              <a:cs typeface="Times"/>
              <a:sym typeface="Times"/>
            </a:endParaRPr>
          </a:p>
        </p:txBody>
      </p:sp>
      <p:sp>
        <p:nvSpPr>
          <p:cNvPr id="166" name="Google Shape;166;p6"/>
          <p:cNvSpPr/>
          <p:nvPr/>
        </p:nvSpPr>
        <p:spPr>
          <a:xfrm>
            <a:off x="476315" y="2756299"/>
            <a:ext cx="4166100" cy="2346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7" name="Google Shape;167;p6"/>
          <p:cNvSpPr txBox="1"/>
          <p:nvPr/>
        </p:nvSpPr>
        <p:spPr>
          <a:xfrm>
            <a:off x="965874" y="2644801"/>
            <a:ext cx="3401400" cy="4803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200"/>
              <a:buFont typeface="Work Sans Light"/>
              <a:buNone/>
            </a:pPr>
            <a:r>
              <a:rPr lang="es-MX" sz="2500">
                <a:solidFill>
                  <a:srgbClr val="38AA00"/>
                </a:solidFill>
                <a:latin typeface="Times"/>
                <a:ea typeface="Times"/>
                <a:cs typeface="Times"/>
                <a:sym typeface="Times"/>
              </a:rPr>
              <a:t>Objetivos Específicos</a:t>
            </a:r>
            <a:endParaRPr sz="700">
              <a:latin typeface="Times"/>
              <a:ea typeface="Times"/>
              <a:cs typeface="Times"/>
              <a:sym typeface="Time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7"/>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Times"/>
                <a:ea typeface="Times"/>
                <a:cs typeface="Times"/>
                <a:sym typeface="Times"/>
              </a:rPr>
              <a:t>Justificación</a:t>
            </a:r>
            <a:endParaRPr>
              <a:latin typeface="Times"/>
              <a:ea typeface="Times"/>
              <a:cs typeface="Times"/>
              <a:sym typeface="Times"/>
            </a:endParaRPr>
          </a:p>
        </p:txBody>
      </p:sp>
      <p:sp>
        <p:nvSpPr>
          <p:cNvPr id="173" name="Google Shape;173;p7"/>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600" b="1">
              <a:solidFill>
                <a:schemeClr val="lt1"/>
              </a:solidFill>
              <a:latin typeface="Work Sans Light"/>
              <a:ea typeface="Work Sans Light"/>
              <a:cs typeface="Work Sans Light"/>
              <a:sym typeface="Work Sans Light"/>
            </a:endParaRPr>
          </a:p>
        </p:txBody>
      </p:sp>
      <p:sp>
        <p:nvSpPr>
          <p:cNvPr id="174" name="Google Shape;174;p7"/>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Logo Empresa</a:t>
            </a:r>
            <a:endParaRPr/>
          </a:p>
        </p:txBody>
      </p:sp>
      <p:sp>
        <p:nvSpPr>
          <p:cNvPr id="175" name="Google Shape;175;p7"/>
          <p:cNvSpPr txBox="1"/>
          <p:nvPr/>
        </p:nvSpPr>
        <p:spPr>
          <a:xfrm>
            <a:off x="1395001" y="1644080"/>
            <a:ext cx="9401998" cy="4955162"/>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buClr>
                <a:schemeClr val="dk1"/>
              </a:buClr>
              <a:buSzPts val="1600"/>
            </a:pPr>
            <a:r>
              <a:rPr lang="es-MX" dirty="0">
                <a:solidFill>
                  <a:schemeClr val="dk1"/>
                </a:solidFill>
                <a:latin typeface="Times New Roman" panose="02020603050405020304" pitchFamily="18" charset="0"/>
                <a:ea typeface="Times"/>
                <a:cs typeface="Times New Roman" panose="02020603050405020304" pitchFamily="18" charset="0"/>
                <a:sym typeface="Times"/>
              </a:rPr>
              <a:t>Se propone el desarrollo de un Sistema de Información Web denominado AgroSoft que sirva como herramienta software de apoyo al seguimiento del proceso de comercialización directa de productos agropecuarios de las empresas asociadas a CampeSENA. Este sistema busca optimizar la relación entre productores rurales y consumidores, eliminando intermediarios y mejorando la eficiencia del proceso de venta.</a:t>
            </a:r>
            <a:endParaRPr lang="en-US" dirty="0">
              <a:solidFill>
                <a:schemeClr val="dk1"/>
              </a:solidFill>
              <a:latin typeface="Times New Roman" panose="02020603050405020304" pitchFamily="18" charset="0"/>
              <a:ea typeface="Times"/>
              <a:cs typeface="Times New Roman" panose="02020603050405020304" pitchFamily="18" charset="0"/>
            </a:endParaRPr>
          </a:p>
          <a:p>
            <a:pPr marL="457200" marR="0" lvl="0" indent="0" algn="just" rtl="0">
              <a:spcBef>
                <a:spcPts val="0"/>
              </a:spcBef>
              <a:spcAft>
                <a:spcPts val="0"/>
              </a:spcAft>
              <a:buNone/>
            </a:pP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R="0" lvl="0" algn="just" rtl="0">
              <a:spcBef>
                <a:spcPts val="0"/>
              </a:spcBef>
              <a:spcAft>
                <a:spcPts val="0"/>
              </a:spcAft>
              <a:buClr>
                <a:schemeClr val="dk1"/>
              </a:buClr>
              <a:buSzPts val="1600"/>
            </a:pPr>
            <a:r>
              <a:rPr lang="es-MX" b="1" dirty="0">
                <a:solidFill>
                  <a:schemeClr val="dk1"/>
                </a:solidFill>
                <a:latin typeface="Times New Roman" panose="02020603050405020304" pitchFamily="18" charset="0"/>
                <a:ea typeface="Times"/>
                <a:cs typeface="Times New Roman" panose="02020603050405020304" pitchFamily="18" charset="0"/>
                <a:sym typeface="Times"/>
              </a:rPr>
              <a:t>La importancia del Sistema</a:t>
            </a:r>
            <a:r>
              <a:rPr lang="es-MX" dirty="0">
                <a:solidFill>
                  <a:schemeClr val="dk1"/>
                </a:solidFill>
                <a:latin typeface="Times New Roman" panose="02020603050405020304" pitchFamily="18" charset="0"/>
                <a:ea typeface="Times"/>
                <a:cs typeface="Times New Roman" panose="02020603050405020304" pitchFamily="18" charset="0"/>
                <a:sym typeface="Times"/>
              </a:rPr>
              <a:t>:</a:t>
            </a:r>
            <a:endParaRPr dirty="0">
              <a:solidFill>
                <a:schemeClr val="dk1"/>
              </a:solidFill>
              <a:latin typeface="Times New Roman" panose="02020603050405020304" pitchFamily="18" charset="0"/>
              <a:ea typeface="Times"/>
              <a:cs typeface="Times New Roman" panose="02020603050405020304" pitchFamily="18" charset="0"/>
            </a:endParaRPr>
          </a:p>
          <a:p>
            <a:pPr marL="457200" marR="0" lvl="0" indent="0" algn="just" rtl="0">
              <a:spcBef>
                <a:spcPts val="0"/>
              </a:spcBef>
              <a:spcAft>
                <a:spcPts val="0"/>
              </a:spcAft>
              <a:buNone/>
            </a:pPr>
            <a:endParaRPr lang="es-MX" dirty="0">
              <a:solidFill>
                <a:schemeClr val="dk1"/>
              </a:solidFill>
              <a:latin typeface="Times New Roman" panose="02020603050405020304" pitchFamily="18" charset="0"/>
              <a:ea typeface="Times"/>
              <a:cs typeface="Times New Roman" panose="02020603050405020304" pitchFamily="18" charset="0"/>
              <a:sym typeface="Times"/>
            </a:endParaRPr>
          </a:p>
          <a:p>
            <a:pPr marL="457200" lvl="0" algn="just"/>
            <a:r>
              <a:rPr lang="es-MX" dirty="0">
                <a:solidFill>
                  <a:schemeClr val="dk1"/>
                </a:solidFill>
                <a:latin typeface="Times New Roman" panose="02020603050405020304" pitchFamily="18" charset="0"/>
                <a:ea typeface="Times"/>
                <a:cs typeface="Times New Roman" panose="02020603050405020304" pitchFamily="18" charset="0"/>
                <a:sym typeface="Times"/>
              </a:rPr>
              <a:t>	Permitirá la gestión de los perfiles Productor y Consumidor como usuarios de las empresas asociadas a CampeSENA, brindando acceso a funciones adaptadas a sus necesidades. En el módulo de ventas, los Productores podrán publicar sus productos, establecer precios justos y realizar seguimiento a sus pedidos, lo cual mejora sus ingresos y visibilidad en el mercado.</a:t>
            </a:r>
          </a:p>
          <a:p>
            <a:pPr marL="457200" lvl="0" algn="just"/>
            <a:r>
              <a:rPr lang="es-MX" dirty="0">
                <a:solidFill>
                  <a:schemeClr val="dk1"/>
                </a:solidFill>
                <a:latin typeface="Times New Roman" panose="02020603050405020304" pitchFamily="18" charset="0"/>
                <a:ea typeface="Times"/>
                <a:cs typeface="Times New Roman" panose="02020603050405020304" pitchFamily="18" charset="0"/>
                <a:sym typeface="Times"/>
              </a:rPr>
              <a:t>	En el módulo de compras, los Consumidores podrán explorar productos, comparar precios y realizar compras de manera sencilla, promoviendo un comercio transparente. Finalmente, el sistema facilitará la generación de reportes gráficos e impresos que apoyen la toma de decisiones estratégicas del equipo administrativo de las empresas asociadas a CampeSENA</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R="0" lvl="0" algn="just" rtl="0">
              <a:spcBef>
                <a:spcPts val="0"/>
              </a:spcBef>
              <a:spcAft>
                <a:spcPts val="0"/>
              </a:spcAft>
              <a:buClr>
                <a:schemeClr val="dk1"/>
              </a:buClr>
              <a:buSzPts val="1600"/>
            </a:pPr>
            <a:r>
              <a:rPr lang="es-MX" b="1" dirty="0">
                <a:solidFill>
                  <a:schemeClr val="dk1"/>
                </a:solidFill>
                <a:latin typeface="Times New Roman" panose="02020603050405020304" pitchFamily="18" charset="0"/>
                <a:ea typeface="Times"/>
                <a:cs typeface="Times New Roman" panose="02020603050405020304" pitchFamily="18" charset="0"/>
                <a:sym typeface="Times"/>
              </a:rPr>
              <a:t>El aporte al Sector:</a:t>
            </a:r>
            <a:endParaRPr b="1" dirty="0">
              <a:solidFill>
                <a:schemeClr val="dk1"/>
              </a:solidFill>
              <a:latin typeface="Times New Roman" panose="02020603050405020304" pitchFamily="18" charset="0"/>
              <a:ea typeface="Times"/>
              <a:cs typeface="Times New Roman" panose="02020603050405020304" pitchFamily="18" charset="0"/>
            </a:endParaRPr>
          </a:p>
          <a:p>
            <a:pPr marL="457200" marR="0" lvl="0" indent="0" algn="just" rtl="0">
              <a:spcBef>
                <a:spcPts val="0"/>
              </a:spcBef>
              <a:spcAft>
                <a:spcPts val="0"/>
              </a:spcAft>
              <a:buNone/>
            </a:pPr>
            <a:endParaRPr lang="es-MX" dirty="0">
              <a:solidFill>
                <a:schemeClr val="dk1"/>
              </a:solidFill>
              <a:latin typeface="Times New Roman" panose="02020603050405020304" pitchFamily="18" charset="0"/>
              <a:ea typeface="Times"/>
              <a:cs typeface="Times New Roman" panose="02020603050405020304" pitchFamily="18" charset="0"/>
              <a:sym typeface="Times"/>
            </a:endParaRPr>
          </a:p>
          <a:p>
            <a:pPr marL="457200" marR="0" lvl="0" indent="0" algn="just" rtl="0">
              <a:spcBef>
                <a:spcPts val="0"/>
              </a:spcBef>
              <a:spcAft>
                <a:spcPts val="0"/>
              </a:spcAft>
              <a:buNone/>
            </a:pPr>
            <a:r>
              <a:rPr lang="es-MX" dirty="0">
                <a:solidFill>
                  <a:schemeClr val="dk1"/>
                </a:solidFill>
                <a:latin typeface="Times New Roman" panose="02020603050405020304" pitchFamily="18" charset="0"/>
                <a:ea typeface="Times"/>
                <a:cs typeface="Times New Roman" panose="02020603050405020304" pitchFamily="18" charset="0"/>
                <a:sym typeface="Times"/>
              </a:rPr>
              <a:t>	El sistema Agrosoft servirá como aporte al sector agropecuario colombiano, ya que promueve un modelo de comercialización más justo y sostenible. Fortalece la economía campesina, mejora el acceso a los mercados y reduce las desigualdades mediante una plataforma que brinda oportunidades equitativas a productores de todas las regiones.</a:t>
            </a:r>
            <a:endParaRPr dirty="0">
              <a:solidFill>
                <a:schemeClr val="dk1"/>
              </a:solidFill>
              <a:latin typeface="Times New Roman" panose="02020603050405020304" pitchFamily="18" charset="0"/>
              <a:ea typeface="Times"/>
              <a:cs typeface="Times New Roman" panose="02020603050405020304" pitchFamily="18" charset="0"/>
              <a:sym typeface="Times"/>
            </a:endParaRPr>
          </a:p>
          <a:p>
            <a:pPr marL="457200" marR="0" lvl="0" indent="0" algn="just" rtl="0">
              <a:spcBef>
                <a:spcPts val="0"/>
              </a:spcBef>
              <a:spcAft>
                <a:spcPts val="0"/>
              </a:spcAft>
              <a:buNone/>
            </a:pPr>
            <a:endParaRPr sz="1200" dirty="0">
              <a:solidFill>
                <a:schemeClr val="dk1"/>
              </a:solidFill>
              <a:latin typeface="Times New Roman" panose="02020603050405020304" pitchFamily="18" charset="0"/>
              <a:ea typeface="Times"/>
              <a:cs typeface="Times New Roman" panose="02020603050405020304" pitchFamily="18" charset="0"/>
              <a:sym typeface="Times"/>
            </a:endParaRPr>
          </a:p>
          <a:p>
            <a:pPr marL="457200" marR="0" lvl="0" indent="0" algn="just" rtl="0">
              <a:spcBef>
                <a:spcPts val="0"/>
              </a:spcBef>
              <a:spcAft>
                <a:spcPts val="0"/>
              </a:spcAft>
              <a:buNone/>
            </a:pPr>
            <a:endParaRPr sz="1200" dirty="0">
              <a:solidFill>
                <a:schemeClr val="dk1"/>
              </a:solidFill>
              <a:latin typeface="Times New Roman" panose="02020603050405020304" pitchFamily="18" charset="0"/>
              <a:ea typeface="Times"/>
              <a:cs typeface="Times New Roman" panose="02020603050405020304" pitchFamily="18" charset="0"/>
              <a:sym typeface="Times"/>
            </a:endParaRPr>
          </a:p>
          <a:p>
            <a:pPr marL="285750" marR="0" lvl="0" indent="-184150" algn="just" rtl="0">
              <a:spcBef>
                <a:spcPts val="0"/>
              </a:spcBef>
              <a:spcAft>
                <a:spcPts val="0"/>
              </a:spcAft>
              <a:buClr>
                <a:schemeClr val="dk1"/>
              </a:buClr>
              <a:buSzPts val="1600"/>
              <a:buFont typeface="Arial"/>
              <a:buNone/>
            </a:pPr>
            <a:endParaRPr sz="1200" dirty="0">
              <a:solidFill>
                <a:schemeClr val="dk1"/>
              </a:solidFill>
              <a:latin typeface="Times New Roman" panose="02020603050405020304" pitchFamily="18" charset="0"/>
              <a:ea typeface="Times"/>
              <a:cs typeface="Times New Roman" panose="02020603050405020304" pitchFamily="18" charset="0"/>
              <a:sym typeface="Times"/>
            </a:endParaRPr>
          </a:p>
        </p:txBody>
      </p:sp>
      <p:pic>
        <p:nvPicPr>
          <p:cNvPr id="176" name="Google Shape;176;p7"/>
          <p:cNvPicPr preferRelativeResize="0"/>
          <p:nvPr/>
        </p:nvPicPr>
        <p:blipFill rotWithShape="1">
          <a:blip r:embed="rId3">
            <a:alphaModFix/>
          </a:blip>
          <a:srcRect/>
          <a:stretch/>
        </p:blipFill>
        <p:spPr>
          <a:xfrm>
            <a:off x="8876873" y="450558"/>
            <a:ext cx="714963" cy="645417"/>
          </a:xfrm>
          <a:prstGeom prst="rect">
            <a:avLst/>
          </a:prstGeom>
          <a:noFill/>
          <a:ln>
            <a:noFill/>
          </a:ln>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TotalTime>
  <Words>2649</Words>
  <Application>Microsoft Office PowerPoint</Application>
  <PresentationFormat>Panorámica</PresentationFormat>
  <Paragraphs>157</Paragraphs>
  <Slides>20</Slides>
  <Notes>20</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20</vt:i4>
      </vt:variant>
    </vt:vector>
  </HeadingPairs>
  <TitlesOfParts>
    <vt:vector size="29" baseType="lpstr">
      <vt:lpstr>Work Sans Light</vt:lpstr>
      <vt:lpstr>Verdana</vt:lpstr>
      <vt:lpstr>Times New Roman</vt:lpstr>
      <vt:lpstr>Work Sans Medium</vt:lpstr>
      <vt:lpstr>Times</vt:lpstr>
      <vt:lpstr>Calibri</vt:lpstr>
      <vt:lpstr>Arial</vt:lpstr>
      <vt:lpstr>Arial,Sans-Serif</vt:lpstr>
      <vt:lpstr>Tema de Office</vt:lpstr>
      <vt:lpstr>Presentación de PowerPoint</vt:lpstr>
      <vt:lpstr>Presentación de PowerPoint</vt:lpstr>
      <vt:lpstr>Presentación de PowerPoint</vt:lpstr>
      <vt:lpstr>Presentación de PowerPoint</vt:lpstr>
      <vt:lpstr>Problema</vt:lpstr>
      <vt:lpstr>Problema</vt:lpstr>
      <vt:lpstr>Problema</vt:lpstr>
      <vt:lpstr>Presentación de PowerPoint</vt:lpstr>
      <vt:lpstr>Justificación</vt:lpstr>
      <vt:lpstr>Justificación</vt:lpstr>
      <vt:lpstr>Justificación</vt:lpstr>
      <vt:lpstr>Alcance</vt:lpstr>
      <vt:lpstr>Alcance</vt:lpstr>
      <vt:lpstr>Delimitación</vt:lpstr>
      <vt:lpstr>Delimitación</vt:lpstr>
      <vt:lpstr>Delimitación</vt:lpstr>
      <vt:lpstr>Delimitación</vt:lpstr>
      <vt:lpstr>Entregables Proyecto Formativo por Trimestre</vt:lpstr>
      <vt:lpstr>Bibligrafía</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Duvier Olmos</cp:lastModifiedBy>
  <cp:revision>185</cp:revision>
  <dcterms:created xsi:type="dcterms:W3CDTF">2020-10-01T23:51:28Z</dcterms:created>
  <dcterms:modified xsi:type="dcterms:W3CDTF">2025-10-01T18:05:24Z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